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  <p:sldMasterId id="2147483725" r:id="rId7"/>
  </p:sldMasterIdLst>
  <p:notesMasterIdLst>
    <p:notesMasterId r:id="rId16"/>
  </p:notesMasterIdLst>
  <p:sldIdLst>
    <p:sldId id="256" r:id="rId8"/>
    <p:sldId id="257" r:id="rId9"/>
    <p:sldId id="263" r:id="rId10"/>
    <p:sldId id="258" r:id="rId11"/>
    <p:sldId id="259" r:id="rId12"/>
    <p:sldId id="260" r:id="rId13"/>
    <p:sldId id="261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66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43ED4-E19C-4B8D-B41C-ACD992423648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01A34-E612-4635-9A1C-5C7564B31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3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01A34-E612-4635-9A1C-5C7564B310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91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50159-788C-FF47-82E6-E5E7C528FDD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01A34-E612-4635-9A1C-5C7564B310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31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D6BE8-1E29-4D0B-8F02-BD2C63F3703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50159-788C-FF47-82E6-E5E7C528FDD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D6BE8-1E29-4D0B-8F02-BD2C63F3703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50159-788C-FF47-82E6-E5E7C528FDD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50159-788C-FF47-82E6-E5E7C528FDD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5102-58C5-4842-AE16-397FF696BC6A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2EE7-DA4D-4BF2-AA70-21570F83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77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5102-58C5-4842-AE16-397FF696BC6A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2EE7-DA4D-4BF2-AA70-21570F83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5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5102-58C5-4842-AE16-397FF696BC6A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2EE7-DA4D-4BF2-AA70-21570F83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40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206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344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2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236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1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458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291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64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5102-58C5-4842-AE16-397FF696BC6A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2EE7-DA4D-4BF2-AA70-21570F83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90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375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829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417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198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962400"/>
            <a:ext cx="4038600" cy="2198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1600201"/>
            <a:ext cx="4038600" cy="45609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52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72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10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861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25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6728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5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5102-58C5-4842-AE16-397FF696BC6A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2EE7-DA4D-4BF2-AA70-21570F83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515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4495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18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585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6905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218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198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962400"/>
            <a:ext cx="4038600" cy="2198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1600201"/>
            <a:ext cx="4038600" cy="45609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27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477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582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073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5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5102-58C5-4842-AE16-397FF696BC6A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2EE7-DA4D-4BF2-AA70-21570F83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286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205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09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393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7373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9028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3495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039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198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962400"/>
            <a:ext cx="4038600" cy="2198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1600201"/>
            <a:ext cx="4038600" cy="45609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5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116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16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5102-58C5-4842-AE16-397FF696BC6A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2EE7-DA4D-4BF2-AA70-21570F83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789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369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531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6739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90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8597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108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4901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7778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699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198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962400"/>
            <a:ext cx="4038600" cy="2198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1600201"/>
            <a:ext cx="4038600" cy="45609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85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5102-58C5-4842-AE16-397FF696BC6A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2EE7-DA4D-4BF2-AA70-21570F83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136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057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386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109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9630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383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27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3433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1479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1390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810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5102-58C5-4842-AE16-397FF696BC6A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2EE7-DA4D-4BF2-AA70-21570F83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001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5737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198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962400"/>
            <a:ext cx="4038600" cy="2198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1600201"/>
            <a:ext cx="4038600" cy="45609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11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161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700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0024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507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7540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43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350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762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5102-58C5-4842-AE16-397FF696BC6A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2EE7-DA4D-4BF2-AA70-21570F83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037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082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6922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3605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198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962400"/>
            <a:ext cx="4038600" cy="2198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1600201"/>
            <a:ext cx="4038600" cy="45609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5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5102-58C5-4842-AE16-397FF696BC6A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2EE7-DA4D-4BF2-AA70-21570F83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74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75102-58C5-4842-AE16-397FF696BC6A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42EE7-DA4D-4BF2-AA70-21570F83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8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1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0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25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9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35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788EEA5-F195-F64A-AB7D-5A046CC87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0B26C61-15E2-A847-8B16-2C5825A2FA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1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3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757004"/>
            <a:ext cx="86868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effectLst/>
                <a:latin typeface="Times New Roman"/>
                <a:ea typeface="Calibri"/>
                <a:cs typeface="Times New Roman"/>
              </a:rPr>
              <a:t>Only the good die young: bottom water hypoxia as a mortality source for copepod eggs and nauplii in Chesapeake Bay</a:t>
            </a:r>
            <a:endParaRPr lang="en-US" sz="32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en-US" sz="3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Michael Roman, David Elliot and Jamie Pierson</a:t>
            </a:r>
            <a:endParaRPr lang="en-US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Horn Point Laboratory, University of Maryland Center for Environmental Science, PO Box 775, Cambridge, MD USA</a:t>
            </a:r>
            <a:endParaRPr lang="en-US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142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Survival and egg hatching success is affected by low DO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86600" y="6581001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1200" dirty="0">
                <a:solidFill>
                  <a:prstClr val="black"/>
                </a:solidFill>
              </a:rPr>
              <a:t>Roman et al 1993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half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95" r="-10295"/>
          <a:stretch>
            <a:fillRect/>
          </a:stretch>
        </p:blipFill>
        <p:spPr bwMode="auto">
          <a:xfrm>
            <a:off x="4532739" y="1600201"/>
            <a:ext cx="4263438" cy="481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Grp="1" noChangeAspect="1" noChangeArrowheads="1"/>
          </p:cNvPicPr>
          <p:nvPr>
            <p:ph sz="half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700" y="3984188"/>
            <a:ext cx="3763601" cy="217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700" y="1600200"/>
            <a:ext cx="3763601" cy="2198688"/>
          </a:xfrm>
          <a:ln w="28575" cmpd="sng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594701" y="6148288"/>
            <a:ext cx="376360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1050" dirty="0">
                <a:solidFill>
                  <a:srgbClr val="000000"/>
                </a:solidFill>
              </a:rPr>
              <a:t>              0                  2                4                 6                 8                10</a:t>
            </a:r>
          </a:p>
          <a:p>
            <a:pPr defTabSz="457200"/>
            <a:r>
              <a:rPr lang="en-US" sz="1050" dirty="0">
                <a:solidFill>
                  <a:srgbClr val="000000"/>
                </a:solidFill>
              </a:rPr>
              <a:t> </a:t>
            </a:r>
            <a:r>
              <a:rPr lang="en-US" sz="1050" dirty="0">
                <a:solidFill>
                  <a:srgbClr val="000000"/>
                </a:solidFill>
              </a:rPr>
              <a:t>                                                         DO (mg L</a:t>
            </a:r>
            <a:r>
              <a:rPr lang="en-US" sz="1050" baseline="30000" dirty="0">
                <a:solidFill>
                  <a:srgbClr val="000000"/>
                </a:solidFill>
              </a:rPr>
              <a:t>-2</a:t>
            </a:r>
            <a:r>
              <a:rPr lang="en-US" sz="1050" dirty="0">
                <a:solidFill>
                  <a:srgbClr val="000000"/>
                </a:solidFill>
              </a:rPr>
              <a:t>)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21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8382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Question: </a:t>
            </a:r>
            <a:r>
              <a:rPr lang="en-US" sz="2800" dirty="0" smtClean="0"/>
              <a:t>Are hypoxic bottom waters a source of mortality for copepod eggs: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2438400"/>
            <a:ext cx="7467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Data:</a:t>
            </a:r>
          </a:p>
          <a:p>
            <a:r>
              <a:rPr lang="en-US" sz="2800" dirty="0" smtClean="0"/>
              <a:t>1. # of eggs produced in surface waters</a:t>
            </a:r>
          </a:p>
          <a:p>
            <a:r>
              <a:rPr lang="en-US" sz="2800" dirty="0" smtClean="0"/>
              <a:t>2. Sinking rate of eggs</a:t>
            </a:r>
          </a:p>
          <a:p>
            <a:r>
              <a:rPr lang="en-US" sz="2800" dirty="0" smtClean="0"/>
              <a:t>3. Development rate of eggs as a function of temperature and oxygen</a:t>
            </a:r>
          </a:p>
          <a:p>
            <a:r>
              <a:rPr lang="en-US" sz="2800" dirty="0" smtClean="0"/>
              <a:t>4. Vertical distribution of eggs, nauplii and </a:t>
            </a:r>
            <a:r>
              <a:rPr lang="en-US" sz="2800" dirty="0" err="1" smtClean="0"/>
              <a:t>copepodites</a:t>
            </a:r>
            <a:r>
              <a:rPr lang="en-US" sz="2800" dirty="0" smtClean="0"/>
              <a:t> </a:t>
            </a:r>
            <a:endParaRPr lang="en-US" sz="2800" dirty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6229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420662" y="2815319"/>
            <a:ext cx="1288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</a:rPr>
              <a:t>Depth (m)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46" name="TextBox 1045"/>
          <p:cNvSpPr txBox="1"/>
          <p:nvPr/>
        </p:nvSpPr>
        <p:spPr>
          <a:xfrm>
            <a:off x="2626407" y="43222"/>
            <a:ext cx="342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May 2010 </a:t>
            </a:r>
            <a:r>
              <a:rPr lang="en-US" dirty="0" err="1">
                <a:solidFill>
                  <a:prstClr val="black"/>
                </a:solidFill>
              </a:rPr>
              <a:t>Normoxic</a:t>
            </a:r>
            <a:r>
              <a:rPr lang="en-US" dirty="0">
                <a:solidFill>
                  <a:prstClr val="black"/>
                </a:solidFill>
              </a:rPr>
              <a:t>/South Station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" name="Group 1078"/>
          <p:cNvGrpSpPr/>
          <p:nvPr/>
        </p:nvGrpSpPr>
        <p:grpSpPr>
          <a:xfrm>
            <a:off x="84881" y="838200"/>
            <a:ext cx="9059119" cy="5970663"/>
            <a:chOff x="84881" y="609600"/>
            <a:chExt cx="8988053" cy="6199263"/>
          </a:xfrm>
        </p:grpSpPr>
        <p:sp>
          <p:nvSpPr>
            <p:cNvPr id="166" name="Rectangle 165"/>
            <p:cNvSpPr/>
            <p:nvPr/>
          </p:nvSpPr>
          <p:spPr>
            <a:xfrm>
              <a:off x="6594126" y="609600"/>
              <a:ext cx="1953489" cy="15084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073" name="Picture 3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429" b="23785"/>
            <a:stretch/>
          </p:blipFill>
          <p:spPr bwMode="auto">
            <a:xfrm>
              <a:off x="7621182" y="3246095"/>
              <a:ext cx="936585" cy="688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4" name="Picture 3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538" b="48043"/>
            <a:stretch/>
          </p:blipFill>
          <p:spPr bwMode="auto">
            <a:xfrm>
              <a:off x="7621182" y="1784571"/>
              <a:ext cx="936585" cy="7649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5" name="Picture 3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800"/>
            <a:stretch/>
          </p:blipFill>
          <p:spPr bwMode="auto">
            <a:xfrm>
              <a:off x="7628322" y="5181138"/>
              <a:ext cx="936585" cy="671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6" name="Picture 3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708"/>
            <a:stretch/>
          </p:blipFill>
          <p:spPr bwMode="auto">
            <a:xfrm>
              <a:off x="7628322" y="800647"/>
              <a:ext cx="936585" cy="703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Group 1077"/>
            <p:cNvGrpSpPr/>
            <p:nvPr/>
          </p:nvGrpSpPr>
          <p:grpSpPr>
            <a:xfrm>
              <a:off x="84881" y="609601"/>
              <a:ext cx="8988053" cy="6199262"/>
              <a:chOff x="84881" y="609601"/>
              <a:chExt cx="8988053" cy="6199262"/>
            </a:xfrm>
          </p:grpSpPr>
          <p:grpSp>
            <p:nvGrpSpPr>
              <p:cNvPr id="5" name="Group 1071"/>
              <p:cNvGrpSpPr/>
              <p:nvPr/>
            </p:nvGrpSpPr>
            <p:grpSpPr>
              <a:xfrm>
                <a:off x="3703274" y="791594"/>
                <a:ext cx="5369660" cy="6017269"/>
                <a:chOff x="3703274" y="791594"/>
                <a:chExt cx="5369660" cy="6017269"/>
              </a:xfrm>
            </p:grpSpPr>
            <p:pic>
              <p:nvPicPr>
                <p:cNvPr id="1054" name="Picture 25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6299" b="3564"/>
                <a:stretch/>
              </p:blipFill>
              <p:spPr bwMode="auto">
                <a:xfrm>
                  <a:off x="4698757" y="5219387"/>
                  <a:ext cx="976532" cy="6080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70" name="Picture 25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b="25000"/>
                <a:stretch/>
              </p:blipFill>
              <p:spPr bwMode="auto">
                <a:xfrm>
                  <a:off x="4693002" y="3219222"/>
                  <a:ext cx="976532" cy="7548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71" name="Picture 25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4568" b="51992"/>
                <a:stretch/>
              </p:blipFill>
              <p:spPr bwMode="auto">
                <a:xfrm>
                  <a:off x="4656298" y="1760772"/>
                  <a:ext cx="976532" cy="7077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72" name="Picture 25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74266"/>
                <a:stretch/>
              </p:blipFill>
              <p:spPr bwMode="auto">
                <a:xfrm>
                  <a:off x="4681115" y="803990"/>
                  <a:ext cx="976532" cy="7770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49" name="Picture 21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5854" b="49864"/>
                <a:stretch/>
              </p:blipFill>
              <p:spPr bwMode="auto">
                <a:xfrm>
                  <a:off x="3717063" y="1823384"/>
                  <a:ext cx="967677" cy="7077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0" name="Picture 22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7974"/>
                <a:stretch/>
              </p:blipFill>
              <p:spPr bwMode="auto">
                <a:xfrm>
                  <a:off x="3727051" y="5231370"/>
                  <a:ext cx="967677" cy="6419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1" name="Picture 23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4059" b="-2621"/>
                <a:stretch/>
              </p:blipFill>
              <p:spPr bwMode="auto">
                <a:xfrm>
                  <a:off x="3713438" y="3176459"/>
                  <a:ext cx="967677" cy="832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2" name="Picture 24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76184"/>
                <a:stretch/>
              </p:blipFill>
              <p:spPr bwMode="auto">
                <a:xfrm>
                  <a:off x="3703274" y="822804"/>
                  <a:ext cx="967677" cy="69414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8" name="Picture 29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7397" b="48711"/>
                <a:stretch/>
              </p:blipFill>
              <p:spPr bwMode="auto">
                <a:xfrm>
                  <a:off x="5677497" y="1813194"/>
                  <a:ext cx="1016194" cy="7077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7" name="Picture 28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b="21966"/>
                <a:stretch/>
              </p:blipFill>
              <p:spPr bwMode="auto">
                <a:xfrm>
                  <a:off x="5694649" y="3182633"/>
                  <a:ext cx="1016194" cy="8304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9" name="Picture 30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74203"/>
                <a:stretch/>
              </p:blipFill>
              <p:spPr bwMode="auto">
                <a:xfrm>
                  <a:off x="5677497" y="791594"/>
                  <a:ext cx="1016194" cy="7641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77" name="Picture 27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3535" b="2448"/>
                <a:stretch/>
              </p:blipFill>
              <p:spPr bwMode="auto">
                <a:xfrm>
                  <a:off x="5715477" y="5103661"/>
                  <a:ext cx="1016194" cy="7114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5" name="Picture 26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56880" y="6019800"/>
                  <a:ext cx="1016054" cy="7890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8" name="Picture 31"/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0680"/>
                <a:stretch/>
              </p:blipFill>
              <p:spPr bwMode="auto">
                <a:xfrm>
                  <a:off x="6630576" y="5286038"/>
                  <a:ext cx="997746" cy="5594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9" name="Picture 32"/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5653" b="24798"/>
                <a:stretch/>
              </p:blipFill>
              <p:spPr bwMode="auto">
                <a:xfrm>
                  <a:off x="6630576" y="3313618"/>
                  <a:ext cx="997746" cy="5660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70" name="Picture 33"/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6664" b="49411"/>
                <a:stretch/>
              </p:blipFill>
              <p:spPr bwMode="auto">
                <a:xfrm>
                  <a:off x="6623436" y="1786941"/>
                  <a:ext cx="997746" cy="6927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71" name="Picture 34"/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75958"/>
                <a:stretch/>
              </p:blipFill>
              <p:spPr bwMode="auto">
                <a:xfrm>
                  <a:off x="6630576" y="825599"/>
                  <a:ext cx="997746" cy="696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" name="Group 1066"/>
              <p:cNvGrpSpPr/>
              <p:nvPr/>
            </p:nvGrpSpPr>
            <p:grpSpPr>
              <a:xfrm>
                <a:off x="84881" y="609601"/>
                <a:ext cx="8522741" cy="5730420"/>
                <a:chOff x="84881" y="609601"/>
                <a:chExt cx="8522741" cy="5730420"/>
              </a:xfrm>
            </p:grpSpPr>
            <p:grpSp>
              <p:nvGrpSpPr>
                <p:cNvPr id="15" name="Group 1047"/>
                <p:cNvGrpSpPr/>
                <p:nvPr/>
              </p:nvGrpSpPr>
              <p:grpSpPr>
                <a:xfrm>
                  <a:off x="84881" y="609601"/>
                  <a:ext cx="8522741" cy="5730420"/>
                  <a:chOff x="-44794" y="415788"/>
                  <a:chExt cx="9112594" cy="6082549"/>
                </a:xfrm>
              </p:grpSpPr>
              <p:sp>
                <p:nvSpPr>
                  <p:cNvPr id="1045" name="Rectangle 1044"/>
                  <p:cNvSpPr/>
                  <p:nvPr/>
                </p:nvSpPr>
                <p:spPr>
                  <a:xfrm rot="10800000">
                    <a:off x="709654" y="415788"/>
                    <a:ext cx="6224547" cy="164924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254061"/>
                      </a:gs>
                      <a:gs pos="100000">
                        <a:srgbClr val="FFFFFF"/>
                      </a:gs>
                    </a:gsLst>
                    <a:lin ang="0" scaled="1"/>
                    <a:tileRect/>
                  </a:gradFill>
                  <a:ln w="12700"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16" name="Group 1046"/>
                  <p:cNvGrpSpPr/>
                  <p:nvPr/>
                </p:nvGrpSpPr>
                <p:grpSpPr>
                  <a:xfrm>
                    <a:off x="-44794" y="486511"/>
                    <a:ext cx="9112594" cy="6011826"/>
                    <a:chOff x="-44794" y="486511"/>
                    <a:chExt cx="9112594" cy="6011826"/>
                  </a:xfrm>
                </p:grpSpPr>
                <p:pic>
                  <p:nvPicPr>
                    <p:cNvPr id="1041" name="Picture 17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9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76144" b="678"/>
                    <a:stretch/>
                  </p:blipFill>
                  <p:spPr bwMode="auto">
                    <a:xfrm>
                      <a:off x="2762923" y="5318751"/>
                      <a:ext cx="1083180" cy="67999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42" name="Picture 18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9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1340" b="22877"/>
                    <a:stretch/>
                  </p:blipFill>
                  <p:spPr bwMode="auto">
                    <a:xfrm>
                      <a:off x="2751713" y="3253612"/>
                      <a:ext cx="1083180" cy="7564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43" name="Picture 19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9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23189" b="48979"/>
                    <a:stretch/>
                  </p:blipFill>
                  <p:spPr bwMode="auto">
                    <a:xfrm>
                      <a:off x="2740846" y="1660712"/>
                      <a:ext cx="1083180" cy="8164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44" name="Picture 20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9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b="75397"/>
                    <a:stretch/>
                  </p:blipFill>
                  <p:spPr bwMode="auto">
                    <a:xfrm>
                      <a:off x="2726820" y="669348"/>
                      <a:ext cx="1083180" cy="72177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grpSp>
                  <p:nvGrpSpPr>
                    <p:cNvPr id="17" name="Group 1024"/>
                    <p:cNvGrpSpPr/>
                    <p:nvPr/>
                  </p:nvGrpSpPr>
                  <p:grpSpPr>
                    <a:xfrm>
                      <a:off x="-44794" y="486511"/>
                      <a:ext cx="9112594" cy="6011826"/>
                      <a:chOff x="-44794" y="486511"/>
                      <a:chExt cx="9112594" cy="6011826"/>
                    </a:xfrm>
                  </p:grpSpPr>
                  <p:pic>
                    <p:nvPicPr>
                      <p:cNvPr id="1031" name="Picture 7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0000" b="25000"/>
                      <a:stretch/>
                    </p:blipFill>
                    <p:spPr bwMode="auto">
                      <a:xfrm>
                        <a:off x="713693" y="3214292"/>
                        <a:ext cx="1036910" cy="7358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32" name="Picture 8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4742" b="51414"/>
                      <a:stretch/>
                    </p:blipFill>
                    <p:spPr bwMode="auto">
                      <a:xfrm>
                        <a:off x="721711" y="1701551"/>
                        <a:ext cx="1036910" cy="7017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34" name="Picture 10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76780"/>
                      <a:stretch/>
                    </p:blipFill>
                    <p:spPr bwMode="auto">
                      <a:xfrm>
                        <a:off x="731001" y="756507"/>
                        <a:ext cx="1036910" cy="6834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35" name="Picture 11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77511" b="2455"/>
                      <a:stretch/>
                    </p:blipFill>
                    <p:spPr bwMode="auto">
                      <a:xfrm>
                        <a:off x="713693" y="5404902"/>
                        <a:ext cx="1036910" cy="5896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37" name="Picture 13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77217" b="3424"/>
                      <a:stretch/>
                    </p:blipFill>
                    <p:spPr bwMode="auto">
                      <a:xfrm>
                        <a:off x="1789556" y="5400381"/>
                        <a:ext cx="993092" cy="575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38" name="Picture 14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0000" b="25000"/>
                      <a:stretch/>
                    </p:blipFill>
                    <p:spPr bwMode="auto">
                      <a:xfrm>
                        <a:off x="1769831" y="3214914"/>
                        <a:ext cx="993092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39" name="Picture 15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4089" b="51705"/>
                      <a:stretch/>
                    </p:blipFill>
                    <p:spPr bwMode="auto">
                      <a:xfrm>
                        <a:off x="1758621" y="1709287"/>
                        <a:ext cx="993092" cy="719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40" name="Picture 16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76124"/>
                      <a:stretch/>
                    </p:blipFill>
                    <p:spPr bwMode="auto">
                      <a:xfrm>
                        <a:off x="1750603" y="669348"/>
                        <a:ext cx="993092" cy="709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grpSp>
                    <p:nvGrpSpPr>
                      <p:cNvPr id="18" name="Group 1023"/>
                      <p:cNvGrpSpPr/>
                      <p:nvPr/>
                    </p:nvGrpSpPr>
                    <p:grpSpPr>
                      <a:xfrm>
                        <a:off x="-44794" y="486511"/>
                        <a:ext cx="9112594" cy="6011826"/>
                        <a:chOff x="-44794" y="486511"/>
                        <a:chExt cx="9112594" cy="6011826"/>
                      </a:xfrm>
                    </p:grpSpPr>
                    <p:sp>
                      <p:nvSpPr>
                        <p:cNvPr id="6" name="TextBox 5"/>
                        <p:cNvSpPr txBox="1"/>
                        <p:nvPr/>
                      </p:nvSpPr>
                      <p:spPr>
                        <a:xfrm rot="19033722">
                          <a:off x="-44794" y="6210626"/>
                          <a:ext cx="1087157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defTabSz="457200"/>
                          <a:r>
                            <a:rPr lang="en-US" sz="1200" dirty="0">
                              <a:solidFill>
                                <a:prstClr val="black"/>
                              </a:solidFill>
                            </a:rPr>
                            <a:t>5/27/10 07:00</a:t>
                          </a:r>
                          <a:endParaRPr lang="en-US" sz="1200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" name="TextBox 7"/>
                        <p:cNvSpPr txBox="1"/>
                        <p:nvPr/>
                      </p:nvSpPr>
                      <p:spPr>
                        <a:xfrm rot="19033722">
                          <a:off x="910625" y="6210627"/>
                          <a:ext cx="1087157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defTabSz="457200"/>
                          <a:r>
                            <a:rPr lang="en-US" sz="1200" dirty="0">
                              <a:solidFill>
                                <a:prstClr val="black"/>
                              </a:solidFill>
                            </a:rPr>
                            <a:t>5/27/10 10:00</a:t>
                          </a:r>
                          <a:endParaRPr lang="en-US" sz="1200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" name="TextBox 8"/>
                        <p:cNvSpPr txBox="1"/>
                        <p:nvPr/>
                      </p:nvSpPr>
                      <p:spPr>
                        <a:xfrm rot="19033722">
                          <a:off x="1907289" y="6194079"/>
                          <a:ext cx="1087157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defTabSz="457200"/>
                          <a:r>
                            <a:rPr lang="en-US" sz="1200" dirty="0">
                              <a:solidFill>
                                <a:prstClr val="black"/>
                              </a:solidFill>
                            </a:rPr>
                            <a:t>5/27/10 13:00</a:t>
                          </a:r>
                          <a:endParaRPr lang="en-US" sz="1200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0" name="TextBox 9"/>
                        <p:cNvSpPr txBox="1"/>
                        <p:nvPr/>
                      </p:nvSpPr>
                      <p:spPr>
                        <a:xfrm rot="19033722">
                          <a:off x="2967533" y="6194078"/>
                          <a:ext cx="1087157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defTabSz="457200"/>
                          <a:r>
                            <a:rPr lang="en-US" sz="1200" dirty="0">
                              <a:solidFill>
                                <a:prstClr val="black"/>
                              </a:solidFill>
                            </a:rPr>
                            <a:t>5/27/10 16:00</a:t>
                          </a:r>
                          <a:endParaRPr lang="en-US" sz="1200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1" name="TextBox 10"/>
                        <p:cNvSpPr txBox="1"/>
                        <p:nvPr/>
                      </p:nvSpPr>
                      <p:spPr>
                        <a:xfrm rot="19033722">
                          <a:off x="4001845" y="6221338"/>
                          <a:ext cx="1087157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defTabSz="457200"/>
                          <a:r>
                            <a:rPr lang="en-US" sz="1200" dirty="0">
                              <a:solidFill>
                                <a:prstClr val="black"/>
                              </a:solidFill>
                            </a:rPr>
                            <a:t>5/27/10 19:00</a:t>
                          </a:r>
                          <a:endParaRPr lang="en-US" sz="1200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2" name="TextBox 11"/>
                        <p:cNvSpPr txBox="1"/>
                        <p:nvPr/>
                      </p:nvSpPr>
                      <p:spPr>
                        <a:xfrm rot="19033722">
                          <a:off x="5054897" y="6183396"/>
                          <a:ext cx="1087157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defTabSz="457200"/>
                          <a:r>
                            <a:rPr lang="en-US" sz="1200" dirty="0">
                              <a:solidFill>
                                <a:prstClr val="black"/>
                              </a:solidFill>
                            </a:rPr>
                            <a:t>5/27/10 22:00</a:t>
                          </a:r>
                          <a:endParaRPr lang="en-US" sz="1200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3" name="TextBox 12"/>
                        <p:cNvSpPr txBox="1"/>
                        <p:nvPr/>
                      </p:nvSpPr>
                      <p:spPr>
                        <a:xfrm rot="19033722">
                          <a:off x="6121698" y="6210628"/>
                          <a:ext cx="1087157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defTabSz="457200"/>
                          <a:r>
                            <a:rPr lang="en-US" sz="1200" dirty="0">
                              <a:solidFill>
                                <a:prstClr val="black"/>
                              </a:solidFill>
                            </a:rPr>
                            <a:t>5/28/10 01:00</a:t>
                          </a:r>
                          <a:endParaRPr lang="en-US" sz="1200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4" name="TextBox 13"/>
                        <p:cNvSpPr txBox="1"/>
                        <p:nvPr/>
                      </p:nvSpPr>
                      <p:spPr>
                        <a:xfrm rot="19033722">
                          <a:off x="7188498" y="6210627"/>
                          <a:ext cx="1087157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defTabSz="457200"/>
                          <a:r>
                            <a:rPr lang="en-US" sz="1200" dirty="0">
                              <a:solidFill>
                                <a:prstClr val="black"/>
                              </a:solidFill>
                            </a:rPr>
                            <a:t>5/28/10 03:30</a:t>
                          </a:r>
                          <a:endParaRPr lang="en-US" sz="1200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19" name="Group 43"/>
                        <p:cNvGrpSpPr/>
                        <p:nvPr/>
                      </p:nvGrpSpPr>
                      <p:grpSpPr>
                        <a:xfrm>
                          <a:off x="724708" y="568220"/>
                          <a:ext cx="8343092" cy="5370504"/>
                          <a:chOff x="761999" y="327352"/>
                          <a:chExt cx="8351518" cy="5620521"/>
                        </a:xfrm>
                      </p:grpSpPr>
                      <p:grpSp>
                        <p:nvGrpSpPr>
                          <p:cNvPr id="20" name="Group 40"/>
                          <p:cNvGrpSpPr/>
                          <p:nvPr/>
                        </p:nvGrpSpPr>
                        <p:grpSpPr>
                          <a:xfrm>
                            <a:off x="761999" y="328776"/>
                            <a:ext cx="45719" cy="5614824"/>
                            <a:chOff x="762000" y="457200"/>
                            <a:chExt cx="0" cy="5486400"/>
                          </a:xfrm>
                        </p:grpSpPr>
                        <p:cxnSp>
                          <p:nvCxnSpPr>
                            <p:cNvPr id="39" name="Straight Connector 38"/>
                            <p:cNvCxnSpPr/>
                            <p:nvPr/>
                          </p:nvCxnSpPr>
                          <p:spPr>
                            <a:xfrm>
                              <a:off x="762000" y="457200"/>
                              <a:ext cx="0" cy="4419600"/>
                            </a:xfrm>
                            <a:prstGeom prst="line">
                              <a:avLst/>
                            </a:prstGeom>
                            <a:ln w="19050"/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50" name="Straight Connector 49"/>
                            <p:cNvCxnSpPr/>
                            <p:nvPr/>
                          </p:nvCxnSpPr>
                          <p:spPr>
                            <a:xfrm>
                              <a:off x="762000" y="4876800"/>
                              <a:ext cx="0" cy="1066800"/>
                            </a:xfrm>
                            <a:prstGeom prst="line">
                              <a:avLst/>
                            </a:prstGeom>
                            <a:ln w="19050"/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cxnSp>
                        <p:nvCxnSpPr>
                          <p:cNvPr id="53" name="Straight Connector 52"/>
                          <p:cNvCxnSpPr/>
                          <p:nvPr/>
                        </p:nvCxnSpPr>
                        <p:spPr>
                          <a:xfrm flipH="1">
                            <a:off x="762000" y="5943600"/>
                            <a:ext cx="8305800" cy="4273"/>
                          </a:xfrm>
                          <a:prstGeom prst="line">
                            <a:avLst/>
                          </a:prstGeom>
                          <a:ln w="19050"/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21" name="Group 56"/>
                          <p:cNvGrpSpPr/>
                          <p:nvPr/>
                        </p:nvGrpSpPr>
                        <p:grpSpPr>
                          <a:xfrm>
                            <a:off x="9067798" y="327353"/>
                            <a:ext cx="45719" cy="5620520"/>
                            <a:chOff x="762000" y="552622"/>
                            <a:chExt cx="0" cy="5390978"/>
                          </a:xfrm>
                        </p:grpSpPr>
                        <p:cxnSp>
                          <p:nvCxnSpPr>
                            <p:cNvPr id="58" name="Straight Connector 57"/>
                            <p:cNvCxnSpPr/>
                            <p:nvPr/>
                          </p:nvCxnSpPr>
                          <p:spPr>
                            <a:xfrm>
                              <a:off x="762000" y="552622"/>
                              <a:ext cx="0" cy="4419600"/>
                            </a:xfrm>
                            <a:prstGeom prst="line">
                              <a:avLst/>
                            </a:prstGeom>
                            <a:ln w="19050"/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59" name="Straight Connector 58"/>
                            <p:cNvCxnSpPr/>
                            <p:nvPr/>
                          </p:nvCxnSpPr>
                          <p:spPr>
                            <a:xfrm>
                              <a:off x="762000" y="4876800"/>
                              <a:ext cx="0" cy="1066800"/>
                            </a:xfrm>
                            <a:prstGeom prst="line">
                              <a:avLst/>
                            </a:prstGeom>
                            <a:ln w="19050"/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cxnSp>
                        <p:nvCxnSpPr>
                          <p:cNvPr id="60" name="Straight Connector 59"/>
                          <p:cNvCxnSpPr/>
                          <p:nvPr/>
                        </p:nvCxnSpPr>
                        <p:spPr>
                          <a:xfrm flipH="1">
                            <a:off x="761999" y="327352"/>
                            <a:ext cx="8305800" cy="4273"/>
                          </a:xfrm>
                          <a:prstGeom prst="line">
                            <a:avLst/>
                          </a:prstGeom>
                          <a:ln w="19050"/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46" name="Straight Connector 45"/>
                        <p:cNvCxnSpPr/>
                        <p:nvPr/>
                      </p:nvCxnSpPr>
                      <p:spPr>
                        <a:xfrm>
                          <a:off x="454015" y="572303"/>
                          <a:ext cx="270694" cy="0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2" name="Straight Connector 81"/>
                        <p:cNvCxnSpPr/>
                        <p:nvPr/>
                      </p:nvCxnSpPr>
                      <p:spPr>
                        <a:xfrm>
                          <a:off x="468670" y="5934641"/>
                          <a:ext cx="270694" cy="0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7" name="TextBox 46"/>
                        <p:cNvSpPr txBox="1"/>
                        <p:nvPr/>
                      </p:nvSpPr>
                      <p:spPr>
                        <a:xfrm>
                          <a:off x="151880" y="486511"/>
                          <a:ext cx="388318" cy="23526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defTabSz="457200"/>
                          <a:r>
                            <a:rPr lang="en-US" sz="1000" dirty="0">
                              <a:solidFill>
                                <a:prstClr val="black"/>
                              </a:solidFill>
                            </a:rPr>
                            <a:t>0 m</a:t>
                          </a:r>
                          <a:endParaRPr lang="en-US" sz="1000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4" name="TextBox 83"/>
                        <p:cNvSpPr txBox="1"/>
                        <p:nvPr/>
                      </p:nvSpPr>
                      <p:spPr>
                        <a:xfrm>
                          <a:off x="178185" y="5813562"/>
                          <a:ext cx="350822" cy="23526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defTabSz="457200"/>
                          <a:r>
                            <a:rPr lang="en-US" sz="1000" dirty="0">
                              <a:solidFill>
                                <a:prstClr val="black"/>
                              </a:solidFill>
                            </a:rPr>
                            <a:t>20 </a:t>
                          </a:r>
                          <a:endParaRPr lang="en-US" sz="1000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5" name="TextBox 84"/>
                        <p:cNvSpPr txBox="1"/>
                        <p:nvPr/>
                      </p:nvSpPr>
                      <p:spPr>
                        <a:xfrm>
                          <a:off x="301302" y="953142"/>
                          <a:ext cx="254641" cy="23526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defTabSz="457200"/>
                          <a:r>
                            <a:rPr lang="en-US" sz="1000" dirty="0">
                              <a:solidFill>
                                <a:prstClr val="black"/>
                              </a:solidFill>
                            </a:rPr>
                            <a:t>2</a:t>
                          </a:r>
                          <a:endParaRPr lang="en-US" sz="1000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6" name="TextBox 85"/>
                        <p:cNvSpPr txBox="1"/>
                        <p:nvPr/>
                      </p:nvSpPr>
                      <p:spPr>
                        <a:xfrm>
                          <a:off x="285556" y="1469208"/>
                          <a:ext cx="254641" cy="23526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defTabSz="457200"/>
                          <a:r>
                            <a:rPr lang="en-US" sz="1000" dirty="0">
                              <a:solidFill>
                                <a:prstClr val="black"/>
                              </a:solidFill>
                            </a:rPr>
                            <a:t>4</a:t>
                          </a:r>
                          <a:endParaRPr lang="en-US" sz="1000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7" name="TextBox 86"/>
                        <p:cNvSpPr txBox="1"/>
                        <p:nvPr/>
                      </p:nvSpPr>
                      <p:spPr>
                        <a:xfrm>
                          <a:off x="307931" y="1962138"/>
                          <a:ext cx="254641" cy="23526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defTabSz="457200"/>
                          <a:r>
                            <a:rPr lang="en-US" sz="1000" dirty="0">
                              <a:solidFill>
                                <a:prstClr val="black"/>
                              </a:solidFill>
                            </a:rPr>
                            <a:t>6</a:t>
                          </a:r>
                          <a:endParaRPr lang="en-US" sz="1000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8" name="TextBox 87"/>
                        <p:cNvSpPr txBox="1"/>
                        <p:nvPr/>
                      </p:nvSpPr>
                      <p:spPr>
                        <a:xfrm>
                          <a:off x="285977" y="3140605"/>
                          <a:ext cx="321478" cy="23526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defTabSz="457200"/>
                          <a:r>
                            <a:rPr lang="en-US" sz="1000" dirty="0">
                              <a:solidFill>
                                <a:prstClr val="black"/>
                              </a:solidFill>
                            </a:rPr>
                            <a:t>10</a:t>
                          </a:r>
                          <a:endParaRPr lang="en-US" sz="1000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9" name="TextBox 88"/>
                        <p:cNvSpPr txBox="1"/>
                        <p:nvPr/>
                      </p:nvSpPr>
                      <p:spPr>
                        <a:xfrm>
                          <a:off x="314703" y="2525823"/>
                          <a:ext cx="254641" cy="23526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defTabSz="457200"/>
                          <a:r>
                            <a:rPr lang="en-US" sz="1000" dirty="0">
                              <a:solidFill>
                                <a:prstClr val="black"/>
                              </a:solidFill>
                            </a:rPr>
                            <a:t>8</a:t>
                          </a:r>
                          <a:endParaRPr lang="en-US" sz="1000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0" name="TextBox 89"/>
                        <p:cNvSpPr txBox="1"/>
                        <p:nvPr/>
                      </p:nvSpPr>
                      <p:spPr>
                        <a:xfrm>
                          <a:off x="279201" y="3722596"/>
                          <a:ext cx="321478" cy="23526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defTabSz="457200"/>
                          <a:r>
                            <a:rPr lang="en-US" sz="1000" dirty="0">
                              <a:solidFill>
                                <a:prstClr val="black"/>
                              </a:solidFill>
                            </a:rPr>
                            <a:t>12</a:t>
                          </a:r>
                          <a:endParaRPr lang="en-US" sz="1000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1" name="TextBox 90"/>
                        <p:cNvSpPr txBox="1"/>
                        <p:nvPr/>
                      </p:nvSpPr>
                      <p:spPr>
                        <a:xfrm>
                          <a:off x="275789" y="4292071"/>
                          <a:ext cx="321478" cy="23526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defTabSz="457200"/>
                          <a:r>
                            <a:rPr lang="en-US" sz="1000" dirty="0">
                              <a:solidFill>
                                <a:prstClr val="black"/>
                              </a:solidFill>
                            </a:rPr>
                            <a:t>14</a:t>
                          </a:r>
                          <a:endParaRPr lang="en-US" sz="1000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2" name="TextBox 91"/>
                        <p:cNvSpPr txBox="1"/>
                        <p:nvPr/>
                      </p:nvSpPr>
                      <p:spPr>
                        <a:xfrm>
                          <a:off x="267883" y="4773801"/>
                          <a:ext cx="321478" cy="23526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defTabSz="457200"/>
                          <a:r>
                            <a:rPr lang="en-US" sz="1000" dirty="0">
                              <a:solidFill>
                                <a:prstClr val="black"/>
                              </a:solidFill>
                            </a:rPr>
                            <a:t>16</a:t>
                          </a:r>
                          <a:endParaRPr lang="en-US" sz="1000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3" name="TextBox 92"/>
                        <p:cNvSpPr txBox="1"/>
                        <p:nvPr/>
                      </p:nvSpPr>
                      <p:spPr>
                        <a:xfrm>
                          <a:off x="289067" y="5295404"/>
                          <a:ext cx="321478" cy="23526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defTabSz="457200"/>
                          <a:r>
                            <a:rPr lang="en-US" sz="1000" dirty="0">
                              <a:solidFill>
                                <a:prstClr val="black"/>
                              </a:solidFill>
                            </a:rPr>
                            <a:t>18</a:t>
                          </a:r>
                          <a:endParaRPr lang="en-US" sz="1000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51" name="Straight Connector 50"/>
                        <p:cNvCxnSpPr/>
                        <p:nvPr/>
                      </p:nvCxnSpPr>
                      <p:spPr>
                        <a:xfrm>
                          <a:off x="1750107" y="560757"/>
                          <a:ext cx="39449" cy="5377315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8" name="Straight Connector 97"/>
                        <p:cNvCxnSpPr/>
                        <p:nvPr/>
                      </p:nvCxnSpPr>
                      <p:spPr>
                        <a:xfrm>
                          <a:off x="2743199" y="575902"/>
                          <a:ext cx="39449" cy="5370503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9" name="Straight Connector 98"/>
                        <p:cNvCxnSpPr/>
                        <p:nvPr/>
                      </p:nvCxnSpPr>
                      <p:spPr>
                        <a:xfrm>
                          <a:off x="3810000" y="570261"/>
                          <a:ext cx="39449" cy="5366702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1" name="Straight Connector 100"/>
                        <p:cNvCxnSpPr/>
                        <p:nvPr/>
                      </p:nvCxnSpPr>
                      <p:spPr>
                        <a:xfrm>
                          <a:off x="8001000" y="554921"/>
                          <a:ext cx="19724" cy="5376275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2" name="Straight Connector 101"/>
                        <p:cNvCxnSpPr/>
                        <p:nvPr/>
                      </p:nvCxnSpPr>
                      <p:spPr>
                        <a:xfrm>
                          <a:off x="6934200" y="569381"/>
                          <a:ext cx="39449" cy="5368461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3" name="Straight Connector 122"/>
                        <p:cNvCxnSpPr/>
                        <p:nvPr/>
                      </p:nvCxnSpPr>
                      <p:spPr>
                        <a:xfrm flipH="1" flipV="1">
                          <a:off x="559234" y="1077358"/>
                          <a:ext cx="145891" cy="1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2" name="Straight Connector 141"/>
                        <p:cNvCxnSpPr/>
                        <p:nvPr/>
                      </p:nvCxnSpPr>
                      <p:spPr>
                        <a:xfrm flipH="1" flipV="1">
                          <a:off x="566147" y="2096027"/>
                          <a:ext cx="145891" cy="1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3" name="Straight Connector 142"/>
                        <p:cNvCxnSpPr/>
                        <p:nvPr/>
                      </p:nvCxnSpPr>
                      <p:spPr>
                        <a:xfrm flipH="1" flipV="1">
                          <a:off x="565631" y="3258239"/>
                          <a:ext cx="145891" cy="1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4" name="Straight Connector 143"/>
                        <p:cNvCxnSpPr/>
                        <p:nvPr/>
                      </p:nvCxnSpPr>
                      <p:spPr>
                        <a:xfrm flipH="1" flipV="1">
                          <a:off x="563763" y="4409705"/>
                          <a:ext cx="145891" cy="1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5" name="Straight Connector 144"/>
                        <p:cNvCxnSpPr/>
                        <p:nvPr/>
                      </p:nvCxnSpPr>
                      <p:spPr>
                        <a:xfrm flipH="1" flipV="1">
                          <a:off x="571819" y="5404902"/>
                          <a:ext cx="145891" cy="1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6" name="Straight Connector 145"/>
                        <p:cNvCxnSpPr/>
                        <p:nvPr/>
                      </p:nvCxnSpPr>
                      <p:spPr>
                        <a:xfrm flipH="1" flipV="1">
                          <a:off x="585337" y="4899145"/>
                          <a:ext cx="145891" cy="1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7" name="Straight Connector 146"/>
                        <p:cNvCxnSpPr/>
                        <p:nvPr/>
                      </p:nvCxnSpPr>
                      <p:spPr>
                        <a:xfrm flipH="1" flipV="1">
                          <a:off x="555738" y="3863607"/>
                          <a:ext cx="145891" cy="1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8" name="Straight Connector 147"/>
                        <p:cNvCxnSpPr/>
                        <p:nvPr/>
                      </p:nvCxnSpPr>
                      <p:spPr>
                        <a:xfrm flipH="1" flipV="1">
                          <a:off x="555073" y="2643457"/>
                          <a:ext cx="145891" cy="1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9" name="Straight Connector 148"/>
                        <p:cNvCxnSpPr/>
                        <p:nvPr/>
                      </p:nvCxnSpPr>
                      <p:spPr>
                        <a:xfrm flipH="1" flipV="1">
                          <a:off x="554705" y="1586842"/>
                          <a:ext cx="145891" cy="1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0" name="Straight Connector 149"/>
                        <p:cNvCxnSpPr/>
                        <p:nvPr/>
                      </p:nvCxnSpPr>
                      <p:spPr>
                        <a:xfrm>
                          <a:off x="4844649" y="579654"/>
                          <a:ext cx="39449" cy="5339523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</p:grpSp>
            </p:grpSp>
            <p:cxnSp>
              <p:nvCxnSpPr>
                <p:cNvPr id="1066" name="Straight Connector 1065"/>
                <p:cNvCxnSpPr/>
                <p:nvPr/>
              </p:nvCxnSpPr>
              <p:spPr>
                <a:xfrm>
                  <a:off x="5675289" y="747392"/>
                  <a:ext cx="40188" cy="504699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080" name="TextBox 1079"/>
          <p:cNvSpPr txBox="1"/>
          <p:nvPr/>
        </p:nvSpPr>
        <p:spPr>
          <a:xfrm>
            <a:off x="228600" y="381000"/>
            <a:ext cx="3503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Scale is 0 – 250 individuals per Liter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53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8215" y="29256"/>
            <a:ext cx="2618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May 2010 Hypoxic Station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3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292" y="5816027"/>
            <a:ext cx="1141228" cy="94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565593" y="213922"/>
            <a:ext cx="3112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Scale 0-500 individuals per liter</a:t>
            </a:r>
          </a:p>
        </p:txBody>
      </p:sp>
      <p:sp>
        <p:nvSpPr>
          <p:cNvPr id="88" name="TextBox 87"/>
          <p:cNvSpPr txBox="1"/>
          <p:nvPr/>
        </p:nvSpPr>
        <p:spPr>
          <a:xfrm rot="16200000">
            <a:off x="-420662" y="2815319"/>
            <a:ext cx="1288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</a:rPr>
              <a:t>Depth (m)</a:t>
            </a:r>
            <a:endParaRPr lang="en-US" sz="1200" dirty="0">
              <a:solidFill>
                <a:prstClr val="black"/>
              </a:solidFill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22484" y="609601"/>
            <a:ext cx="8664316" cy="5863326"/>
            <a:chOff x="22484" y="609601"/>
            <a:chExt cx="8664316" cy="5863326"/>
          </a:xfrm>
        </p:grpSpPr>
        <p:grpSp>
          <p:nvGrpSpPr>
            <p:cNvPr id="3" name="Group 120"/>
            <p:cNvGrpSpPr/>
            <p:nvPr/>
          </p:nvGrpSpPr>
          <p:grpSpPr>
            <a:xfrm>
              <a:off x="22484" y="609601"/>
              <a:ext cx="8664316" cy="5863326"/>
              <a:chOff x="22484" y="609601"/>
              <a:chExt cx="8664316" cy="5863326"/>
            </a:xfrm>
          </p:grpSpPr>
          <p:pic>
            <p:nvPicPr>
              <p:cNvPr id="2070" name="Picture 2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5391" b="22305"/>
              <a:stretch/>
            </p:blipFill>
            <p:spPr bwMode="auto">
              <a:xfrm>
                <a:off x="5759136" y="3563852"/>
                <a:ext cx="949194" cy="5651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71" name="Picture 23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133" b="49332"/>
              <a:stretch/>
            </p:blipFill>
            <p:spPr bwMode="auto">
              <a:xfrm>
                <a:off x="5759137" y="2033326"/>
                <a:ext cx="949194" cy="5963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72" name="Picture 24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7957"/>
              <a:stretch/>
            </p:blipFill>
            <p:spPr bwMode="auto">
              <a:xfrm>
                <a:off x="5780101" y="5055847"/>
                <a:ext cx="949194" cy="5584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73" name="Picture 25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3952"/>
              <a:stretch/>
            </p:blipFill>
            <p:spPr bwMode="auto">
              <a:xfrm>
                <a:off x="5767648" y="1024484"/>
                <a:ext cx="949194" cy="6599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74" name="Picture 26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1786" b="22640"/>
              <a:stretch/>
            </p:blipFill>
            <p:spPr bwMode="auto">
              <a:xfrm>
                <a:off x="6729295" y="3482317"/>
                <a:ext cx="989105" cy="6552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75" name="Picture 27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6187" b="48442"/>
              <a:stretch/>
            </p:blipFill>
            <p:spPr bwMode="auto">
              <a:xfrm>
                <a:off x="6724622" y="1965499"/>
                <a:ext cx="989105" cy="6500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76" name="Picture 28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8108"/>
              <a:stretch/>
            </p:blipFill>
            <p:spPr bwMode="auto">
              <a:xfrm>
                <a:off x="6734277" y="5053406"/>
                <a:ext cx="989105" cy="5609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77" name="Picture 29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4148"/>
              <a:stretch/>
            </p:blipFill>
            <p:spPr bwMode="auto">
              <a:xfrm>
                <a:off x="6716000" y="984287"/>
                <a:ext cx="989105" cy="6623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78" name="Picture 30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1268" b="23364"/>
              <a:stretch/>
            </p:blipFill>
            <p:spPr bwMode="auto">
              <a:xfrm>
                <a:off x="7709055" y="3482300"/>
                <a:ext cx="963418" cy="6451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79" name="Picture 31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6125" b="49615"/>
              <a:stretch/>
            </p:blipFill>
            <p:spPr bwMode="auto">
              <a:xfrm>
                <a:off x="7723382" y="1965499"/>
                <a:ext cx="963418" cy="6169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80" name="Picture 32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7957"/>
              <a:stretch/>
            </p:blipFill>
            <p:spPr bwMode="auto">
              <a:xfrm>
                <a:off x="7723382" y="5027542"/>
                <a:ext cx="963418" cy="5605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81" name="Picture 33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5347"/>
              <a:stretch/>
            </p:blipFill>
            <p:spPr bwMode="auto">
              <a:xfrm>
                <a:off x="7723382" y="992444"/>
                <a:ext cx="963418" cy="626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" name="Group 119"/>
              <p:cNvGrpSpPr/>
              <p:nvPr/>
            </p:nvGrpSpPr>
            <p:grpSpPr>
              <a:xfrm>
                <a:off x="22484" y="609601"/>
                <a:ext cx="8664316" cy="5863326"/>
                <a:chOff x="22484" y="609601"/>
                <a:chExt cx="8664316" cy="5863326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782021" y="609601"/>
                  <a:ext cx="1013005" cy="18569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50000"/>
                      </a:schemeClr>
                    </a:gs>
                    <a:gs pos="100000">
                      <a:srgbClr val="FFFFFF"/>
                    </a:gs>
                  </a:gsLst>
                  <a:lin ang="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pic>
              <p:nvPicPr>
                <p:cNvPr id="2056" name="Picture 8"/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73388"/>
                <a:stretch/>
              </p:blipFill>
              <p:spPr bwMode="auto">
                <a:xfrm>
                  <a:off x="1785683" y="985203"/>
                  <a:ext cx="900008" cy="6767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57" name="Picture 9"/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8771"/>
                <a:stretch/>
              </p:blipFill>
              <p:spPr bwMode="auto">
                <a:xfrm>
                  <a:off x="1799692" y="5055847"/>
                  <a:ext cx="900008" cy="5398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62" name="Picture 14"/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8038" b="48342"/>
                <a:stretch/>
              </p:blipFill>
              <p:spPr bwMode="auto">
                <a:xfrm>
                  <a:off x="3761093" y="2092524"/>
                  <a:ext cx="984688" cy="6051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63" name="Picture 15"/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2760" b="23620"/>
                <a:stretch/>
              </p:blipFill>
              <p:spPr bwMode="auto">
                <a:xfrm>
                  <a:off x="3775029" y="4133340"/>
                  <a:ext cx="984688" cy="6051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64" name="Picture 16"/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7575"/>
                <a:stretch/>
              </p:blipFill>
              <p:spPr bwMode="auto">
                <a:xfrm>
                  <a:off x="3772098" y="5082886"/>
                  <a:ext cx="984688" cy="5745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65" name="Picture 17"/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72961"/>
                <a:stretch/>
              </p:blipFill>
              <p:spPr bwMode="auto">
                <a:xfrm>
                  <a:off x="3732892" y="959536"/>
                  <a:ext cx="984688" cy="6927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58" name="Picture 10"/>
                <p:cNvPicPr>
                  <a:picLocks noChangeAspect="1" noChangeArrowheads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9836" b="50000"/>
                <a:stretch/>
              </p:blipFill>
              <p:spPr bwMode="auto">
                <a:xfrm>
                  <a:off x="2746538" y="2223854"/>
                  <a:ext cx="961801" cy="5166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59" name="Picture 11"/>
                <p:cNvPicPr>
                  <a:picLocks noChangeAspect="1" noChangeArrowheads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2601" b="23699"/>
                <a:stretch/>
              </p:blipFill>
              <p:spPr bwMode="auto">
                <a:xfrm>
                  <a:off x="2764123" y="4187924"/>
                  <a:ext cx="961801" cy="6072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60" name="Picture 12"/>
                <p:cNvPicPr>
                  <a:picLocks noChangeAspect="1" noChangeArrowheads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6963"/>
                <a:stretch/>
              </p:blipFill>
              <p:spPr bwMode="auto">
                <a:xfrm>
                  <a:off x="2771091" y="5030663"/>
                  <a:ext cx="961801" cy="5902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61" name="Picture 13"/>
                <p:cNvPicPr>
                  <a:picLocks noChangeAspect="1" noChangeArrowheads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75231"/>
                <a:stretch/>
              </p:blipFill>
              <p:spPr bwMode="auto">
                <a:xfrm>
                  <a:off x="2745432" y="994086"/>
                  <a:ext cx="961801" cy="6346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5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8003"/>
                <a:stretch/>
              </p:blipFill>
              <p:spPr bwMode="auto">
                <a:xfrm>
                  <a:off x="820014" y="5055847"/>
                  <a:ext cx="975012" cy="5594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6" name="Group 100"/>
                <p:cNvGrpSpPr/>
                <p:nvPr/>
              </p:nvGrpSpPr>
              <p:grpSpPr>
                <a:xfrm>
                  <a:off x="22484" y="609601"/>
                  <a:ext cx="8664316" cy="5863326"/>
                  <a:chOff x="23349" y="609601"/>
                  <a:chExt cx="8551545" cy="4906143"/>
                </a:xfrm>
              </p:grpSpPr>
              <p:grpSp>
                <p:nvGrpSpPr>
                  <p:cNvPr id="10" name="Group 27"/>
                  <p:cNvGrpSpPr/>
                  <p:nvPr/>
                </p:nvGrpSpPr>
                <p:grpSpPr>
                  <a:xfrm>
                    <a:off x="23349" y="609601"/>
                    <a:ext cx="8551545" cy="4906143"/>
                    <a:chOff x="-110585" y="415788"/>
                    <a:chExt cx="9143392" cy="5207621"/>
                  </a:xfrm>
                </p:grpSpPr>
                <p:sp>
                  <p:nvSpPr>
                    <p:cNvPr id="31" name="Rectangle 30"/>
                    <p:cNvSpPr/>
                    <p:nvPr/>
                  </p:nvSpPr>
                  <p:spPr>
                    <a:xfrm rot="10800000">
                      <a:off x="1750107" y="415788"/>
                      <a:ext cx="7272022" cy="164924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accent1">
                            <a:lumMod val="50000"/>
                          </a:schemeClr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  <a:ln w="12700"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grpSp>
                  <p:nvGrpSpPr>
                    <p:cNvPr id="12" name="Group 44"/>
                    <p:cNvGrpSpPr/>
                    <p:nvPr/>
                  </p:nvGrpSpPr>
                  <p:grpSpPr>
                    <a:xfrm>
                      <a:off x="-110585" y="486511"/>
                      <a:ext cx="9143392" cy="5136898"/>
                      <a:chOff x="-110585" y="486511"/>
                      <a:chExt cx="9143392" cy="5136898"/>
                    </a:xfrm>
                  </p:grpSpPr>
                  <p:sp>
                    <p:nvSpPr>
                      <p:cNvPr id="46" name="TextBox 45"/>
                      <p:cNvSpPr txBox="1"/>
                      <p:nvPr/>
                    </p:nvSpPr>
                    <p:spPr>
                      <a:xfrm rot="19033722">
                        <a:off x="-110585" y="5329389"/>
                        <a:ext cx="1078414" cy="2940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defTabSz="457200"/>
                        <a:r>
                          <a:rPr lang="en-US" sz="1200" dirty="0">
                            <a:solidFill>
                              <a:prstClr val="black"/>
                            </a:solidFill>
                          </a:rPr>
                          <a:t>5/30/10 2:00</a:t>
                        </a:r>
                        <a:endParaRPr lang="en-US" sz="1200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7" name="TextBox 46"/>
                      <p:cNvSpPr txBox="1"/>
                      <p:nvPr/>
                    </p:nvSpPr>
                    <p:spPr>
                      <a:xfrm rot="19033722">
                        <a:off x="868494" y="5243871"/>
                        <a:ext cx="1162398" cy="2940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defTabSz="457200"/>
                        <a:r>
                          <a:rPr lang="en-US" sz="1200" dirty="0">
                            <a:solidFill>
                              <a:prstClr val="black"/>
                            </a:solidFill>
                          </a:rPr>
                          <a:t>5/30/10 05:00</a:t>
                        </a:r>
                        <a:endParaRPr lang="en-US" sz="1200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8" name="TextBox 47"/>
                      <p:cNvSpPr txBox="1"/>
                      <p:nvPr/>
                    </p:nvSpPr>
                    <p:spPr>
                      <a:xfrm rot="19033722">
                        <a:off x="1839398" y="5212769"/>
                        <a:ext cx="1162398" cy="2940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defTabSz="457200"/>
                        <a:r>
                          <a:rPr lang="en-US" sz="1200" dirty="0">
                            <a:solidFill>
                              <a:prstClr val="black"/>
                            </a:solidFill>
                          </a:rPr>
                          <a:t>5/30/10 08:00</a:t>
                        </a:r>
                        <a:endParaRPr lang="en-US" sz="1200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9" name="TextBox 48"/>
                      <p:cNvSpPr txBox="1"/>
                      <p:nvPr/>
                    </p:nvSpPr>
                    <p:spPr>
                      <a:xfrm rot="19033722">
                        <a:off x="2939683" y="5240081"/>
                        <a:ext cx="1162398" cy="2940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defTabSz="457200"/>
                        <a:r>
                          <a:rPr lang="en-US" sz="1200" dirty="0">
                            <a:solidFill>
                              <a:prstClr val="black"/>
                            </a:solidFill>
                          </a:rPr>
                          <a:t>5/30/10 11:00</a:t>
                        </a:r>
                        <a:endParaRPr lang="en-US" sz="1200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50" name="TextBox 49"/>
                      <p:cNvSpPr txBox="1"/>
                      <p:nvPr/>
                    </p:nvSpPr>
                    <p:spPr>
                      <a:xfrm rot="19033722">
                        <a:off x="3964225" y="5212769"/>
                        <a:ext cx="1162398" cy="2940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defTabSz="457200"/>
                        <a:r>
                          <a:rPr lang="en-US" sz="1200" dirty="0">
                            <a:solidFill>
                              <a:prstClr val="black"/>
                            </a:solidFill>
                          </a:rPr>
                          <a:t>5/30/10 14:00</a:t>
                        </a:r>
                        <a:endParaRPr lang="en-US" sz="1200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51" name="TextBox 50"/>
                      <p:cNvSpPr txBox="1"/>
                      <p:nvPr/>
                    </p:nvSpPr>
                    <p:spPr>
                      <a:xfrm rot="19033722">
                        <a:off x="5099426" y="5240081"/>
                        <a:ext cx="1162398" cy="2940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defTabSz="457200"/>
                        <a:r>
                          <a:rPr lang="en-US" sz="1200" dirty="0">
                            <a:solidFill>
                              <a:prstClr val="black"/>
                            </a:solidFill>
                          </a:rPr>
                          <a:t>5/30/10 17:00</a:t>
                        </a:r>
                        <a:endParaRPr lang="en-US" sz="1200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52" name="TextBox 51"/>
                      <p:cNvSpPr txBox="1"/>
                      <p:nvPr/>
                    </p:nvSpPr>
                    <p:spPr>
                      <a:xfrm rot="19033722">
                        <a:off x="6084076" y="5227950"/>
                        <a:ext cx="1162398" cy="2940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defTabSz="457200"/>
                        <a:r>
                          <a:rPr lang="en-US" sz="1200" dirty="0">
                            <a:solidFill>
                              <a:prstClr val="black"/>
                            </a:solidFill>
                          </a:rPr>
                          <a:t>5/30/10 20:00</a:t>
                        </a:r>
                        <a:endParaRPr lang="en-US" sz="1200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53" name="TextBox 52"/>
                      <p:cNvSpPr txBox="1"/>
                      <p:nvPr/>
                    </p:nvSpPr>
                    <p:spPr>
                      <a:xfrm rot="19033722">
                        <a:off x="7150878" y="5240080"/>
                        <a:ext cx="1162398" cy="2940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defTabSz="457200"/>
                        <a:r>
                          <a:rPr lang="en-US" sz="1200" dirty="0">
                            <a:solidFill>
                              <a:prstClr val="black"/>
                            </a:solidFill>
                          </a:rPr>
                          <a:t>5/30/10 23:00</a:t>
                        </a:r>
                        <a:endParaRPr lang="en-US" sz="1200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grpSp>
                    <p:nvGrpSpPr>
                      <p:cNvPr id="13" name="Group 53"/>
                      <p:cNvGrpSpPr/>
                      <p:nvPr/>
                    </p:nvGrpSpPr>
                    <p:grpSpPr>
                      <a:xfrm>
                        <a:off x="724708" y="568220"/>
                        <a:ext cx="8308099" cy="4332966"/>
                        <a:chOff x="761999" y="327352"/>
                        <a:chExt cx="8316490" cy="4534682"/>
                      </a:xfrm>
                    </p:grpSpPr>
                    <p:cxnSp>
                      <p:nvCxnSpPr>
                        <p:cNvPr id="89" name="Straight Connector 88"/>
                        <p:cNvCxnSpPr/>
                        <p:nvPr/>
                      </p:nvCxnSpPr>
                      <p:spPr>
                        <a:xfrm>
                          <a:off x="761999" y="328776"/>
                          <a:ext cx="0" cy="4523052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7" name="Straight Connector 86"/>
                        <p:cNvCxnSpPr/>
                        <p:nvPr/>
                      </p:nvCxnSpPr>
                      <p:spPr>
                        <a:xfrm>
                          <a:off x="9067798" y="327353"/>
                          <a:ext cx="0" cy="4524475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6" name="Straight Connector 85"/>
                        <p:cNvCxnSpPr/>
                        <p:nvPr/>
                      </p:nvCxnSpPr>
                      <p:spPr>
                        <a:xfrm flipH="1">
                          <a:off x="761999" y="327352"/>
                          <a:ext cx="8305800" cy="4273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4" name="Straight Connector 83"/>
                        <p:cNvCxnSpPr/>
                        <p:nvPr/>
                      </p:nvCxnSpPr>
                      <p:spPr>
                        <a:xfrm flipH="1">
                          <a:off x="772690" y="4851828"/>
                          <a:ext cx="8305799" cy="10206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55" name="Straight Connector 54"/>
                      <p:cNvCxnSpPr/>
                      <p:nvPr/>
                    </p:nvCxnSpPr>
                    <p:spPr>
                      <a:xfrm>
                        <a:off x="454015" y="572303"/>
                        <a:ext cx="270694" cy="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7" name="TextBox 56"/>
                      <p:cNvSpPr txBox="1"/>
                      <p:nvPr/>
                    </p:nvSpPr>
                    <p:spPr>
                      <a:xfrm>
                        <a:off x="151880" y="486511"/>
                        <a:ext cx="388318" cy="23526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defTabSz="457200"/>
                        <a:r>
                          <a:rPr lang="en-US" sz="1000" dirty="0">
                            <a:solidFill>
                              <a:prstClr val="black"/>
                            </a:solidFill>
                          </a:rPr>
                          <a:t>0 m</a:t>
                        </a:r>
                        <a:endParaRPr lang="en-US" sz="1000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59" name="TextBox 58"/>
                      <p:cNvSpPr txBox="1"/>
                      <p:nvPr/>
                    </p:nvSpPr>
                    <p:spPr>
                      <a:xfrm>
                        <a:off x="301302" y="953142"/>
                        <a:ext cx="254641" cy="23526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defTabSz="457200"/>
                        <a:r>
                          <a:rPr lang="en-US" sz="1000" dirty="0">
                            <a:solidFill>
                              <a:prstClr val="black"/>
                            </a:solidFill>
                          </a:rPr>
                          <a:t>2</a:t>
                        </a:r>
                        <a:endParaRPr lang="en-US" sz="1000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60" name="TextBox 59"/>
                      <p:cNvSpPr txBox="1"/>
                      <p:nvPr/>
                    </p:nvSpPr>
                    <p:spPr>
                      <a:xfrm>
                        <a:off x="285556" y="1469208"/>
                        <a:ext cx="254641" cy="23526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defTabSz="457200"/>
                        <a:r>
                          <a:rPr lang="en-US" sz="1000" dirty="0">
                            <a:solidFill>
                              <a:prstClr val="black"/>
                            </a:solidFill>
                          </a:rPr>
                          <a:t>4</a:t>
                        </a:r>
                        <a:endParaRPr lang="en-US" sz="1000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61" name="TextBox 60"/>
                      <p:cNvSpPr txBox="1"/>
                      <p:nvPr/>
                    </p:nvSpPr>
                    <p:spPr>
                      <a:xfrm>
                        <a:off x="307931" y="1962138"/>
                        <a:ext cx="254641" cy="23526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defTabSz="457200"/>
                        <a:r>
                          <a:rPr lang="en-US" sz="1000" dirty="0">
                            <a:solidFill>
                              <a:prstClr val="black"/>
                            </a:solidFill>
                          </a:rPr>
                          <a:t>6</a:t>
                        </a:r>
                        <a:endParaRPr lang="en-US" sz="1000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62" name="TextBox 61"/>
                      <p:cNvSpPr txBox="1"/>
                      <p:nvPr/>
                    </p:nvSpPr>
                    <p:spPr>
                      <a:xfrm>
                        <a:off x="285977" y="3140605"/>
                        <a:ext cx="321478" cy="23526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defTabSz="457200"/>
                        <a:r>
                          <a:rPr lang="en-US" sz="1000" dirty="0">
                            <a:solidFill>
                              <a:prstClr val="black"/>
                            </a:solidFill>
                          </a:rPr>
                          <a:t>10</a:t>
                        </a:r>
                        <a:endParaRPr lang="en-US" sz="1000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63" name="TextBox 62"/>
                      <p:cNvSpPr txBox="1"/>
                      <p:nvPr/>
                    </p:nvSpPr>
                    <p:spPr>
                      <a:xfrm>
                        <a:off x="314703" y="2525823"/>
                        <a:ext cx="254641" cy="23526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defTabSz="457200"/>
                        <a:r>
                          <a:rPr lang="en-US" sz="1000" dirty="0">
                            <a:solidFill>
                              <a:prstClr val="black"/>
                            </a:solidFill>
                          </a:rPr>
                          <a:t>8</a:t>
                        </a:r>
                        <a:endParaRPr lang="en-US" sz="1000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64" name="TextBox 63"/>
                      <p:cNvSpPr txBox="1"/>
                      <p:nvPr/>
                    </p:nvSpPr>
                    <p:spPr>
                      <a:xfrm>
                        <a:off x="279201" y="3722596"/>
                        <a:ext cx="321478" cy="23526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defTabSz="457200"/>
                        <a:r>
                          <a:rPr lang="en-US" sz="1000" dirty="0">
                            <a:solidFill>
                              <a:prstClr val="black"/>
                            </a:solidFill>
                          </a:rPr>
                          <a:t>12</a:t>
                        </a:r>
                        <a:endParaRPr lang="en-US" sz="1000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65" name="TextBox 64"/>
                      <p:cNvSpPr txBox="1"/>
                      <p:nvPr/>
                    </p:nvSpPr>
                    <p:spPr>
                      <a:xfrm>
                        <a:off x="275789" y="4292071"/>
                        <a:ext cx="321478" cy="23526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defTabSz="457200"/>
                        <a:r>
                          <a:rPr lang="en-US" sz="1000" dirty="0">
                            <a:solidFill>
                              <a:prstClr val="black"/>
                            </a:solidFill>
                          </a:rPr>
                          <a:t>14</a:t>
                        </a:r>
                        <a:endParaRPr lang="en-US" sz="1000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66" name="TextBox 65"/>
                      <p:cNvSpPr txBox="1"/>
                      <p:nvPr/>
                    </p:nvSpPr>
                    <p:spPr>
                      <a:xfrm>
                        <a:off x="267883" y="4773801"/>
                        <a:ext cx="321478" cy="23526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defTabSz="457200"/>
                        <a:r>
                          <a:rPr lang="en-US" sz="1000" dirty="0">
                            <a:solidFill>
                              <a:prstClr val="black"/>
                            </a:solidFill>
                          </a:rPr>
                          <a:t>16</a:t>
                        </a:r>
                        <a:endParaRPr lang="en-US" sz="1000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cxnSp>
                    <p:nvCxnSpPr>
                      <p:cNvPr id="71" name="Straight Connector 70"/>
                      <p:cNvCxnSpPr/>
                      <p:nvPr/>
                    </p:nvCxnSpPr>
                    <p:spPr>
                      <a:xfrm>
                        <a:off x="8001000" y="554921"/>
                        <a:ext cx="9862" cy="4344223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" name="Straight Connector 71"/>
                      <p:cNvCxnSpPr/>
                      <p:nvPr/>
                    </p:nvCxnSpPr>
                    <p:spPr>
                      <a:xfrm>
                        <a:off x="6934200" y="569381"/>
                        <a:ext cx="19724" cy="4350309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" name="Straight Connector 72"/>
                      <p:cNvCxnSpPr/>
                      <p:nvPr/>
                    </p:nvCxnSpPr>
                    <p:spPr>
                      <a:xfrm flipH="1" flipV="1">
                        <a:off x="559234" y="1077358"/>
                        <a:ext cx="145891" cy="1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" name="Straight Connector 73"/>
                      <p:cNvCxnSpPr/>
                      <p:nvPr/>
                    </p:nvCxnSpPr>
                    <p:spPr>
                      <a:xfrm flipH="1" flipV="1">
                        <a:off x="566147" y="2096027"/>
                        <a:ext cx="145891" cy="1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5" name="Straight Connector 74"/>
                      <p:cNvCxnSpPr/>
                      <p:nvPr/>
                    </p:nvCxnSpPr>
                    <p:spPr>
                      <a:xfrm flipH="1" flipV="1">
                        <a:off x="565631" y="3258239"/>
                        <a:ext cx="145891" cy="1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6" name="Straight Connector 75"/>
                      <p:cNvCxnSpPr/>
                      <p:nvPr/>
                    </p:nvCxnSpPr>
                    <p:spPr>
                      <a:xfrm flipH="1" flipV="1">
                        <a:off x="563763" y="4409705"/>
                        <a:ext cx="145891" cy="1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8" name="Straight Connector 77"/>
                      <p:cNvCxnSpPr/>
                      <p:nvPr/>
                    </p:nvCxnSpPr>
                    <p:spPr>
                      <a:xfrm flipH="1" flipV="1">
                        <a:off x="585337" y="4899145"/>
                        <a:ext cx="145891" cy="1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9" name="Straight Connector 78"/>
                      <p:cNvCxnSpPr/>
                      <p:nvPr/>
                    </p:nvCxnSpPr>
                    <p:spPr>
                      <a:xfrm flipH="1" flipV="1">
                        <a:off x="555738" y="3863607"/>
                        <a:ext cx="145891" cy="1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0" name="Straight Connector 79"/>
                      <p:cNvCxnSpPr/>
                      <p:nvPr/>
                    </p:nvCxnSpPr>
                    <p:spPr>
                      <a:xfrm flipH="1" flipV="1">
                        <a:off x="555073" y="2643457"/>
                        <a:ext cx="145891" cy="1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" name="Straight Connector 80"/>
                      <p:cNvCxnSpPr/>
                      <p:nvPr/>
                    </p:nvCxnSpPr>
                    <p:spPr>
                      <a:xfrm flipH="1" flipV="1">
                        <a:off x="554705" y="1586842"/>
                        <a:ext cx="145891" cy="1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" name="Straight Connector 81"/>
                      <p:cNvCxnSpPr/>
                      <p:nvPr/>
                    </p:nvCxnSpPr>
                    <p:spPr>
                      <a:xfrm>
                        <a:off x="4844649" y="579654"/>
                        <a:ext cx="19724" cy="4340036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" name="Straight Connector 68"/>
                      <p:cNvCxnSpPr/>
                      <p:nvPr/>
                    </p:nvCxnSpPr>
                    <p:spPr>
                      <a:xfrm>
                        <a:off x="2743198" y="575902"/>
                        <a:ext cx="39449" cy="431553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" name="Straight Connector 69"/>
                      <p:cNvCxnSpPr/>
                      <p:nvPr/>
                    </p:nvCxnSpPr>
                    <p:spPr>
                      <a:xfrm>
                        <a:off x="3810000" y="570261"/>
                        <a:ext cx="39449" cy="4328883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" name="Straight Connector 67"/>
                      <p:cNvCxnSpPr/>
                      <p:nvPr/>
                    </p:nvCxnSpPr>
                    <p:spPr>
                      <a:xfrm>
                        <a:off x="1750107" y="560757"/>
                        <a:ext cx="19724" cy="4338387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5675289" y="747392"/>
                    <a:ext cx="20094" cy="408601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2051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858" b="24571"/>
                <a:stretch/>
              </p:blipFill>
              <p:spPr bwMode="auto">
                <a:xfrm>
                  <a:off x="820014" y="3843544"/>
                  <a:ext cx="949435" cy="6248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52" name="Picture 4"/>
                <p:cNvPicPr>
                  <a:picLocks noChangeAspect="1" noChangeArrowheads="1"/>
                </p:cNvPicPr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9311" b="49694"/>
                <a:stretch/>
              </p:blipFill>
              <p:spPr bwMode="auto">
                <a:xfrm>
                  <a:off x="826746" y="2234429"/>
                  <a:ext cx="940087" cy="5339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53" name="Picture 5"/>
                <p:cNvPicPr>
                  <a:picLocks noChangeAspect="1" noChangeArrowheads="1"/>
                </p:cNvPicPr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75047"/>
                <a:stretch/>
              </p:blipFill>
              <p:spPr bwMode="auto">
                <a:xfrm>
                  <a:off x="824132" y="996635"/>
                  <a:ext cx="945317" cy="6346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54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4621" b="22690"/>
                <a:stretch/>
              </p:blipFill>
              <p:spPr bwMode="auto">
                <a:xfrm>
                  <a:off x="1804374" y="3521431"/>
                  <a:ext cx="900008" cy="5770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55" name="Picture 7"/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9440" b="48733"/>
                <a:stretch/>
              </p:blipFill>
              <p:spPr bwMode="auto">
                <a:xfrm>
                  <a:off x="1804374" y="2223854"/>
                  <a:ext cx="900008" cy="5550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66" name="Picture 18"/>
                <p:cNvPicPr>
                  <a:picLocks noChangeAspect="1" noChangeArrowheads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3554" b="27346"/>
                <a:stretch/>
              </p:blipFill>
              <p:spPr bwMode="auto">
                <a:xfrm>
                  <a:off x="4745345" y="3521431"/>
                  <a:ext cx="1001893" cy="4966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67" name="Picture 19"/>
                <p:cNvPicPr>
                  <a:picLocks noChangeAspect="1" noChangeArrowheads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6088" b="49505"/>
                <a:stretch/>
              </p:blipFill>
              <p:spPr bwMode="auto">
                <a:xfrm>
                  <a:off x="4745344" y="2033326"/>
                  <a:ext cx="1001893" cy="6346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68" name="Picture 20"/>
                <p:cNvPicPr>
                  <a:picLocks noChangeAspect="1" noChangeArrowheads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73494"/>
                <a:stretch/>
              </p:blipFill>
              <p:spPr bwMode="auto">
                <a:xfrm>
                  <a:off x="4740353" y="982934"/>
                  <a:ext cx="1001893" cy="6892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69" name="Picture 21"/>
                <p:cNvPicPr>
                  <a:picLocks noChangeAspect="1" noChangeArrowheads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7187"/>
                <a:stretch/>
              </p:blipFill>
              <p:spPr bwMode="auto">
                <a:xfrm>
                  <a:off x="4747064" y="5038949"/>
                  <a:ext cx="1001893" cy="5932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grpSp>
          <p:nvGrpSpPr>
            <p:cNvPr id="14" name="Group 11"/>
            <p:cNvGrpSpPr/>
            <p:nvPr/>
          </p:nvGrpSpPr>
          <p:grpSpPr>
            <a:xfrm>
              <a:off x="832556" y="2895600"/>
              <a:ext cx="7852833" cy="1178984"/>
              <a:chOff x="832556" y="2663472"/>
              <a:chExt cx="7852833" cy="1026584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832556" y="2663472"/>
                <a:ext cx="1643944" cy="1026584"/>
              </a:xfrm>
              <a:custGeom>
                <a:avLst/>
                <a:gdLst>
                  <a:gd name="connsiteX0" fmla="*/ 0 w 1643944"/>
                  <a:gd name="connsiteY0" fmla="*/ 1026584 h 1026584"/>
                  <a:gd name="connsiteX1" fmla="*/ 0 w 1643944"/>
                  <a:gd name="connsiteY1" fmla="*/ 1026584 h 1026584"/>
                  <a:gd name="connsiteX2" fmla="*/ 578555 w 1643944"/>
                  <a:gd name="connsiteY2" fmla="*/ 980722 h 1026584"/>
                  <a:gd name="connsiteX3" fmla="*/ 927805 w 1643944"/>
                  <a:gd name="connsiteY3" fmla="*/ 864306 h 1026584"/>
                  <a:gd name="connsiteX4" fmla="*/ 1153583 w 1643944"/>
                  <a:gd name="connsiteY4" fmla="*/ 691445 h 1026584"/>
                  <a:gd name="connsiteX5" fmla="*/ 1298222 w 1643944"/>
                  <a:gd name="connsiteY5" fmla="*/ 508000 h 1026584"/>
                  <a:gd name="connsiteX6" fmla="*/ 1425222 w 1643944"/>
                  <a:gd name="connsiteY6" fmla="*/ 331611 h 1026584"/>
                  <a:gd name="connsiteX7" fmla="*/ 1524000 w 1643944"/>
                  <a:gd name="connsiteY7" fmla="*/ 176389 h 1026584"/>
                  <a:gd name="connsiteX8" fmla="*/ 1643944 w 1643944"/>
                  <a:gd name="connsiteY8" fmla="*/ 0 h 1026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3944" h="1026584">
                    <a:moveTo>
                      <a:pt x="0" y="1026584"/>
                    </a:moveTo>
                    <a:lnTo>
                      <a:pt x="0" y="1026584"/>
                    </a:lnTo>
                    <a:lnTo>
                      <a:pt x="578555" y="980722"/>
                    </a:lnTo>
                    <a:lnTo>
                      <a:pt x="927805" y="864306"/>
                    </a:lnTo>
                    <a:lnTo>
                      <a:pt x="1153583" y="691445"/>
                    </a:lnTo>
                    <a:lnTo>
                      <a:pt x="1298222" y="508000"/>
                    </a:lnTo>
                    <a:lnTo>
                      <a:pt x="1425222" y="331611"/>
                    </a:lnTo>
                    <a:lnTo>
                      <a:pt x="1524000" y="176389"/>
                    </a:lnTo>
                    <a:lnTo>
                      <a:pt x="1643944" y="0"/>
                    </a:lnTo>
                  </a:path>
                </a:pathLst>
              </a:custGeom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ln w="38100" cmpd="sng">
                    <a:solidFill>
                      <a:prstClr val="black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2480028" y="2667000"/>
                <a:ext cx="1058333" cy="194028"/>
              </a:xfrm>
              <a:custGeom>
                <a:avLst/>
                <a:gdLst>
                  <a:gd name="connsiteX0" fmla="*/ 0 w 1058333"/>
                  <a:gd name="connsiteY0" fmla="*/ 0 h 194028"/>
                  <a:gd name="connsiteX1" fmla="*/ 38805 w 1058333"/>
                  <a:gd name="connsiteY1" fmla="*/ 24694 h 194028"/>
                  <a:gd name="connsiteX2" fmla="*/ 1005416 w 1058333"/>
                  <a:gd name="connsiteY2" fmla="*/ 165806 h 194028"/>
                  <a:gd name="connsiteX3" fmla="*/ 1058333 w 1058333"/>
                  <a:gd name="connsiteY3" fmla="*/ 194028 h 194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8333" h="194028">
                    <a:moveTo>
                      <a:pt x="0" y="0"/>
                    </a:moveTo>
                    <a:lnTo>
                      <a:pt x="38805" y="24694"/>
                    </a:lnTo>
                    <a:lnTo>
                      <a:pt x="1005416" y="165806"/>
                    </a:lnTo>
                    <a:lnTo>
                      <a:pt x="1058333" y="194028"/>
                    </a:lnTo>
                  </a:path>
                </a:pathLst>
              </a:custGeom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ln w="38100" cmpd="sng">
                    <a:solidFill>
                      <a:prstClr val="black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3534833" y="2667000"/>
                <a:ext cx="3566584" cy="821972"/>
              </a:xfrm>
              <a:custGeom>
                <a:avLst/>
                <a:gdLst>
                  <a:gd name="connsiteX0" fmla="*/ 0 w 3566584"/>
                  <a:gd name="connsiteY0" fmla="*/ 197556 h 821972"/>
                  <a:gd name="connsiteX1" fmla="*/ 190500 w 3566584"/>
                  <a:gd name="connsiteY1" fmla="*/ 511528 h 821972"/>
                  <a:gd name="connsiteX2" fmla="*/ 553861 w 3566584"/>
                  <a:gd name="connsiteY2" fmla="*/ 687917 h 821972"/>
                  <a:gd name="connsiteX3" fmla="*/ 998361 w 3566584"/>
                  <a:gd name="connsiteY3" fmla="*/ 800806 h 821972"/>
                  <a:gd name="connsiteX4" fmla="*/ 2081389 w 3566584"/>
                  <a:gd name="connsiteY4" fmla="*/ 821972 h 821972"/>
                  <a:gd name="connsiteX5" fmla="*/ 2659945 w 3566584"/>
                  <a:gd name="connsiteY5" fmla="*/ 691444 h 821972"/>
                  <a:gd name="connsiteX6" fmla="*/ 2829278 w 3566584"/>
                  <a:gd name="connsiteY6" fmla="*/ 522111 h 821972"/>
                  <a:gd name="connsiteX7" fmla="*/ 2952750 w 3566584"/>
                  <a:gd name="connsiteY7" fmla="*/ 165806 h 821972"/>
                  <a:gd name="connsiteX8" fmla="*/ 3072695 w 3566584"/>
                  <a:gd name="connsiteY8" fmla="*/ 21167 h 821972"/>
                  <a:gd name="connsiteX9" fmla="*/ 3111500 w 3566584"/>
                  <a:gd name="connsiteY9" fmla="*/ 0 h 821972"/>
                  <a:gd name="connsiteX10" fmla="*/ 3111500 w 3566584"/>
                  <a:gd name="connsiteY10" fmla="*/ 0 h 821972"/>
                  <a:gd name="connsiteX11" fmla="*/ 3192639 w 3566584"/>
                  <a:gd name="connsiteY11" fmla="*/ 17639 h 821972"/>
                  <a:gd name="connsiteX12" fmla="*/ 3566584 w 3566584"/>
                  <a:gd name="connsiteY12" fmla="*/ 194028 h 821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66584" h="821972">
                    <a:moveTo>
                      <a:pt x="0" y="197556"/>
                    </a:moveTo>
                    <a:lnTo>
                      <a:pt x="190500" y="511528"/>
                    </a:lnTo>
                    <a:lnTo>
                      <a:pt x="553861" y="687917"/>
                    </a:lnTo>
                    <a:lnTo>
                      <a:pt x="998361" y="800806"/>
                    </a:lnTo>
                    <a:lnTo>
                      <a:pt x="2081389" y="821972"/>
                    </a:lnTo>
                    <a:lnTo>
                      <a:pt x="2659945" y="691444"/>
                    </a:lnTo>
                    <a:lnTo>
                      <a:pt x="2829278" y="522111"/>
                    </a:lnTo>
                    <a:lnTo>
                      <a:pt x="2952750" y="165806"/>
                    </a:lnTo>
                    <a:lnTo>
                      <a:pt x="3072695" y="21167"/>
                    </a:lnTo>
                    <a:lnTo>
                      <a:pt x="3111500" y="0"/>
                    </a:lnTo>
                    <a:lnTo>
                      <a:pt x="3111500" y="0"/>
                    </a:lnTo>
                    <a:lnTo>
                      <a:pt x="3192639" y="17639"/>
                    </a:lnTo>
                    <a:lnTo>
                      <a:pt x="3566584" y="194028"/>
                    </a:lnTo>
                  </a:path>
                </a:pathLst>
              </a:custGeom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ln w="38100" cmpd="sng">
                    <a:solidFill>
                      <a:prstClr val="black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7108472" y="2857500"/>
                <a:ext cx="1576917" cy="670278"/>
              </a:xfrm>
              <a:custGeom>
                <a:avLst/>
                <a:gdLst>
                  <a:gd name="connsiteX0" fmla="*/ 0 w 1576917"/>
                  <a:gd name="connsiteY0" fmla="*/ 0 h 670278"/>
                  <a:gd name="connsiteX1" fmla="*/ 585611 w 1576917"/>
                  <a:gd name="connsiteY1" fmla="*/ 179917 h 670278"/>
                  <a:gd name="connsiteX2" fmla="*/ 913695 w 1576917"/>
                  <a:gd name="connsiteY2" fmla="*/ 511528 h 670278"/>
                  <a:gd name="connsiteX3" fmla="*/ 1576917 w 1576917"/>
                  <a:gd name="connsiteY3" fmla="*/ 670278 h 670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6917" h="670278">
                    <a:moveTo>
                      <a:pt x="0" y="0"/>
                    </a:moveTo>
                    <a:lnTo>
                      <a:pt x="585611" y="179917"/>
                    </a:lnTo>
                    <a:lnTo>
                      <a:pt x="913695" y="511528"/>
                    </a:lnTo>
                    <a:lnTo>
                      <a:pt x="1576917" y="670278"/>
                    </a:lnTo>
                  </a:path>
                </a:pathLst>
              </a:custGeom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ln w="38100" cmpd="sng">
                    <a:solidFill>
                      <a:prstClr val="black"/>
                    </a:solidFill>
                  </a:ln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782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05"/>
          <a:stretch/>
        </p:blipFill>
        <p:spPr bwMode="auto">
          <a:xfrm>
            <a:off x="4811285" y="1106378"/>
            <a:ext cx="1370514" cy="795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263" y="19845"/>
            <a:ext cx="64770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August 2010 </a:t>
            </a:r>
            <a:r>
              <a:rPr lang="en-US" sz="2400" dirty="0" err="1" smtClean="0"/>
              <a:t>Normoxic</a:t>
            </a:r>
            <a:r>
              <a:rPr lang="en-US" sz="2400" dirty="0" smtClean="0"/>
              <a:t> Station</a:t>
            </a:r>
            <a:endParaRPr lang="en-US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99864" y="353355"/>
            <a:ext cx="3111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Scale 0-250 individuals per liter</a:t>
            </a:r>
          </a:p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3" name="Group 45"/>
          <p:cNvGrpSpPr/>
          <p:nvPr/>
        </p:nvGrpSpPr>
        <p:grpSpPr>
          <a:xfrm>
            <a:off x="84882" y="654048"/>
            <a:ext cx="9050638" cy="6203951"/>
            <a:chOff x="84882" y="654048"/>
            <a:chExt cx="9050638" cy="6203951"/>
          </a:xfrm>
        </p:grpSpPr>
        <p:grpSp>
          <p:nvGrpSpPr>
            <p:cNvPr id="4" name="Group 2"/>
            <p:cNvGrpSpPr/>
            <p:nvPr/>
          </p:nvGrpSpPr>
          <p:grpSpPr>
            <a:xfrm>
              <a:off x="84882" y="654048"/>
              <a:ext cx="9050638" cy="6203951"/>
              <a:chOff x="84882" y="654048"/>
              <a:chExt cx="9050638" cy="6203951"/>
            </a:xfrm>
          </p:grpSpPr>
          <p:pic>
            <p:nvPicPr>
              <p:cNvPr id="3086" name="Picture 14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8767"/>
              <a:stretch/>
            </p:blipFill>
            <p:spPr bwMode="auto">
              <a:xfrm>
                <a:off x="6148381" y="924036"/>
                <a:ext cx="1318720" cy="741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87" name="Picture 15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731" b="1741"/>
              <a:stretch/>
            </p:blipFill>
            <p:spPr bwMode="auto">
              <a:xfrm>
                <a:off x="7518016" y="4988955"/>
                <a:ext cx="1247943" cy="6729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88" name="Picture 16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628" b="32952"/>
              <a:stretch/>
            </p:blipFill>
            <p:spPr bwMode="auto">
              <a:xfrm>
                <a:off x="7515056" y="3019409"/>
                <a:ext cx="1247943" cy="693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89" name="Picture 17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6522"/>
              <a:stretch/>
            </p:blipFill>
            <p:spPr bwMode="auto">
              <a:xfrm>
                <a:off x="7515057" y="924036"/>
                <a:ext cx="1247943" cy="7897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84" name="Picture 1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777" b="3584"/>
              <a:stretch/>
            </p:blipFill>
            <p:spPr bwMode="auto">
              <a:xfrm>
                <a:off x="6196337" y="4995905"/>
                <a:ext cx="1318720" cy="6796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85" name="Picture 13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383" b="32808"/>
              <a:stretch/>
            </p:blipFill>
            <p:spPr bwMode="auto">
              <a:xfrm>
                <a:off x="6190475" y="2977120"/>
                <a:ext cx="1318720" cy="7785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81" name="Picture 9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345" b="3634"/>
              <a:stretch/>
            </p:blipFill>
            <p:spPr bwMode="auto">
              <a:xfrm>
                <a:off x="4815298" y="4988955"/>
                <a:ext cx="1370514" cy="693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82" name="Picture 10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6148" b="35791"/>
              <a:stretch/>
            </p:blipFill>
            <p:spPr bwMode="auto">
              <a:xfrm>
                <a:off x="4819961" y="3031620"/>
                <a:ext cx="1370514" cy="6705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78" name="Picture 6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8529"/>
              <a:stretch/>
            </p:blipFill>
            <p:spPr bwMode="auto">
              <a:xfrm>
                <a:off x="3488587" y="5005562"/>
                <a:ext cx="1331373" cy="719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79" name="Picture 7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6304" b="35426"/>
              <a:stretch/>
            </p:blipFill>
            <p:spPr bwMode="auto">
              <a:xfrm>
                <a:off x="3478790" y="3055659"/>
                <a:ext cx="1331373" cy="646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80" name="Picture 8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7592"/>
              <a:stretch/>
            </p:blipFill>
            <p:spPr bwMode="auto">
              <a:xfrm>
                <a:off x="3461035" y="999686"/>
                <a:ext cx="1331373" cy="741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8412" b="4347"/>
              <a:stretch/>
            </p:blipFill>
            <p:spPr bwMode="auto">
              <a:xfrm>
                <a:off x="2143315" y="5004946"/>
                <a:ext cx="1315882" cy="6629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7" name="Picture 5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004" b="33498"/>
              <a:stretch/>
            </p:blipFill>
            <p:spPr bwMode="auto">
              <a:xfrm>
                <a:off x="2133600" y="3048000"/>
                <a:ext cx="1315882" cy="8152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8" name="Picture 5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9867"/>
              <a:stretch/>
            </p:blipFill>
            <p:spPr bwMode="auto">
              <a:xfrm>
                <a:off x="2122717" y="1019278"/>
                <a:ext cx="1315882" cy="733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0604"/>
              <a:stretch/>
            </p:blipFill>
            <p:spPr bwMode="auto">
              <a:xfrm>
                <a:off x="812881" y="1144137"/>
                <a:ext cx="1256776" cy="720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013" b="33917"/>
              <a:stretch/>
            </p:blipFill>
            <p:spPr bwMode="auto">
              <a:xfrm>
                <a:off x="828058" y="4981342"/>
                <a:ext cx="1256776" cy="743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6577"/>
              <a:stretch/>
            </p:blipFill>
            <p:spPr bwMode="auto">
              <a:xfrm>
                <a:off x="821105" y="3055659"/>
                <a:ext cx="1256776" cy="7329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" name="Group 53"/>
              <p:cNvGrpSpPr/>
              <p:nvPr/>
            </p:nvGrpSpPr>
            <p:grpSpPr>
              <a:xfrm>
                <a:off x="88980" y="654048"/>
                <a:ext cx="8674020" cy="5773999"/>
                <a:chOff x="88426" y="642447"/>
                <a:chExt cx="8476480" cy="4267066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6009832" y="642448"/>
                  <a:ext cx="2545105" cy="12153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50000"/>
                      </a:schemeClr>
                    </a:gs>
                    <a:gs pos="100000">
                      <a:srgbClr val="FFFFFF"/>
                    </a:gs>
                  </a:gsLst>
                  <a:lin ang="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8" name="Group 3"/>
                <p:cNvGrpSpPr/>
                <p:nvPr/>
              </p:nvGrpSpPr>
              <p:grpSpPr>
                <a:xfrm>
                  <a:off x="88426" y="642447"/>
                  <a:ext cx="8476480" cy="4267066"/>
                  <a:chOff x="-41003" y="450652"/>
                  <a:chExt cx="9063131" cy="4529273"/>
                </a:xfrm>
              </p:grpSpPr>
              <p:sp>
                <p:nvSpPr>
                  <p:cNvPr id="6" name="Rectangle 5"/>
                  <p:cNvSpPr/>
                  <p:nvPr/>
                </p:nvSpPr>
                <p:spPr>
                  <a:xfrm rot="10800000">
                    <a:off x="714049" y="450652"/>
                    <a:ext cx="5615280" cy="132220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0"/>
                        </a:schemeClr>
                      </a:gs>
                      <a:gs pos="100000">
                        <a:srgbClr val="FFFFFF"/>
                      </a:gs>
                    </a:gsLst>
                    <a:lin ang="0" scaled="1"/>
                    <a:tileRect/>
                  </a:gradFill>
                  <a:ln w="12700"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9" name="Group 4"/>
                  <p:cNvGrpSpPr/>
                  <p:nvPr/>
                </p:nvGrpSpPr>
                <p:grpSpPr>
                  <a:xfrm>
                    <a:off x="-41003" y="486511"/>
                    <a:ext cx="9063131" cy="4493414"/>
                    <a:chOff x="-41003" y="486511"/>
                    <a:chExt cx="9063131" cy="4493414"/>
                  </a:xfrm>
                </p:grpSpPr>
                <p:sp>
                  <p:nvSpPr>
                    <p:cNvPr id="7" name="TextBox 6"/>
                    <p:cNvSpPr txBox="1"/>
                    <p:nvPr/>
                  </p:nvSpPr>
                  <p:spPr>
                    <a:xfrm rot="19033722">
                      <a:off x="-41003" y="4685905"/>
                      <a:ext cx="1162398" cy="2940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457200"/>
                      <a:r>
                        <a:rPr lang="en-US" sz="1200" dirty="0">
                          <a:solidFill>
                            <a:prstClr val="black"/>
                          </a:solidFill>
                        </a:rPr>
                        <a:t>8/21/10 08:00</a:t>
                      </a:r>
                      <a:endParaRPr lang="en-US" sz="1200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0" name="TextBox 9"/>
                    <p:cNvSpPr txBox="1"/>
                    <p:nvPr/>
                  </p:nvSpPr>
                  <p:spPr>
                    <a:xfrm rot="19033722">
                      <a:off x="1220797" y="4614793"/>
                      <a:ext cx="1162398" cy="2940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457200"/>
                      <a:r>
                        <a:rPr lang="en-US" sz="1200" dirty="0">
                          <a:solidFill>
                            <a:prstClr val="black"/>
                          </a:solidFill>
                        </a:rPr>
                        <a:t>8/21/10 12:00</a:t>
                      </a:r>
                      <a:endParaRPr lang="en-US" sz="1200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1" name="TextBox 10"/>
                    <p:cNvSpPr txBox="1"/>
                    <p:nvPr/>
                  </p:nvSpPr>
                  <p:spPr>
                    <a:xfrm rot="19033722">
                      <a:off x="2598098" y="4641431"/>
                      <a:ext cx="1162398" cy="2940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457200"/>
                      <a:r>
                        <a:rPr lang="en-US" sz="1200" dirty="0">
                          <a:solidFill>
                            <a:prstClr val="black"/>
                          </a:solidFill>
                        </a:rPr>
                        <a:t>8/21/10 16:00</a:t>
                      </a:r>
                      <a:endParaRPr lang="en-US" sz="1200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" name="TextBox 11"/>
                    <p:cNvSpPr txBox="1"/>
                    <p:nvPr/>
                  </p:nvSpPr>
                  <p:spPr>
                    <a:xfrm rot="19033722">
                      <a:off x="3986120" y="4640840"/>
                      <a:ext cx="1162398" cy="2940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457200"/>
                      <a:r>
                        <a:rPr lang="en-US" sz="1200" dirty="0">
                          <a:solidFill>
                            <a:prstClr val="black"/>
                          </a:solidFill>
                        </a:rPr>
                        <a:t>8/21/10 21:00</a:t>
                      </a:r>
                      <a:endParaRPr lang="en-US" sz="1200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3" name="TextBox 12"/>
                    <p:cNvSpPr txBox="1"/>
                    <p:nvPr/>
                  </p:nvSpPr>
                  <p:spPr>
                    <a:xfrm rot="19033722">
                      <a:off x="5419112" y="4641431"/>
                      <a:ext cx="1162398" cy="2940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457200"/>
                      <a:r>
                        <a:rPr lang="en-US" sz="1200" dirty="0">
                          <a:solidFill>
                            <a:prstClr val="black"/>
                          </a:solidFill>
                        </a:rPr>
                        <a:t>8/22/10 01:00</a:t>
                      </a:r>
                      <a:endParaRPr lang="en-US" sz="1200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4" name="TextBox 13"/>
                    <p:cNvSpPr txBox="1"/>
                    <p:nvPr/>
                  </p:nvSpPr>
                  <p:spPr>
                    <a:xfrm rot="19033722">
                      <a:off x="6819959" y="4641431"/>
                      <a:ext cx="1162398" cy="2940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457200"/>
                      <a:r>
                        <a:rPr lang="en-US" sz="1200" dirty="0">
                          <a:solidFill>
                            <a:prstClr val="black"/>
                          </a:solidFill>
                        </a:rPr>
                        <a:t>8/22/10 04:00</a:t>
                      </a:r>
                      <a:endParaRPr lang="en-US" sz="1200" dirty="0">
                        <a:solidFill>
                          <a:prstClr val="black"/>
                        </a:solidFill>
                      </a:endParaRPr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714049" y="568220"/>
                      <a:ext cx="8308079" cy="3845568"/>
                      <a:chOff x="751329" y="327352"/>
                      <a:chExt cx="8316470" cy="4024594"/>
                    </a:xfrm>
                  </p:grpSpPr>
                  <p:cxnSp>
                    <p:nvCxnSpPr>
                      <p:cNvPr id="50" name="Straight Connector 49"/>
                      <p:cNvCxnSpPr/>
                      <p:nvPr/>
                    </p:nvCxnSpPr>
                    <p:spPr>
                      <a:xfrm>
                        <a:off x="761999" y="328776"/>
                        <a:ext cx="0" cy="402317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" name="Straight Connector 44"/>
                      <p:cNvCxnSpPr/>
                      <p:nvPr/>
                    </p:nvCxnSpPr>
                    <p:spPr>
                      <a:xfrm flipH="1">
                        <a:off x="751329" y="4347673"/>
                        <a:ext cx="8305800" cy="4273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" name="Straight Connector 47"/>
                      <p:cNvCxnSpPr/>
                      <p:nvPr/>
                    </p:nvCxnSpPr>
                    <p:spPr>
                      <a:xfrm>
                        <a:off x="9067798" y="327353"/>
                        <a:ext cx="1" cy="4024593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" name="Straight Connector 46"/>
                      <p:cNvCxnSpPr/>
                      <p:nvPr/>
                    </p:nvCxnSpPr>
                    <p:spPr>
                      <a:xfrm flipH="1">
                        <a:off x="761999" y="327352"/>
                        <a:ext cx="8305800" cy="4273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6" name="Straight Connector 15"/>
                    <p:cNvCxnSpPr/>
                    <p:nvPr/>
                  </p:nvCxnSpPr>
                  <p:spPr>
                    <a:xfrm>
                      <a:off x="454015" y="572303"/>
                      <a:ext cx="270694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151880" y="486511"/>
                      <a:ext cx="388318" cy="2352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457200"/>
                      <a:r>
                        <a:rPr lang="en-US" sz="1000" dirty="0">
                          <a:solidFill>
                            <a:prstClr val="black"/>
                          </a:solidFill>
                        </a:rPr>
                        <a:t>0 m</a:t>
                      </a:r>
                      <a:endParaRPr lang="en-US" sz="1000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301302" y="953142"/>
                      <a:ext cx="254641" cy="2352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457200"/>
                      <a:r>
                        <a:rPr lang="en-US" sz="1000" dirty="0">
                          <a:solidFill>
                            <a:prstClr val="black"/>
                          </a:solidFill>
                        </a:rPr>
                        <a:t>2</a:t>
                      </a:r>
                      <a:endParaRPr lang="en-US" sz="1000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285556" y="1469208"/>
                      <a:ext cx="254641" cy="2352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457200"/>
                      <a:r>
                        <a:rPr lang="en-US" sz="1000" dirty="0">
                          <a:solidFill>
                            <a:prstClr val="black"/>
                          </a:solidFill>
                        </a:rPr>
                        <a:t>4</a:t>
                      </a:r>
                      <a:endParaRPr lang="en-US" sz="1000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2" name="TextBox 21"/>
                    <p:cNvSpPr txBox="1"/>
                    <p:nvPr/>
                  </p:nvSpPr>
                  <p:spPr>
                    <a:xfrm>
                      <a:off x="307931" y="1962138"/>
                      <a:ext cx="254641" cy="2352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457200"/>
                      <a:r>
                        <a:rPr lang="en-US" sz="1000" dirty="0">
                          <a:solidFill>
                            <a:prstClr val="black"/>
                          </a:solidFill>
                        </a:rPr>
                        <a:t>6</a:t>
                      </a:r>
                      <a:endParaRPr lang="en-US" sz="1000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3" name="TextBox 22"/>
                    <p:cNvSpPr txBox="1"/>
                    <p:nvPr/>
                  </p:nvSpPr>
                  <p:spPr>
                    <a:xfrm>
                      <a:off x="285977" y="3140605"/>
                      <a:ext cx="321478" cy="2352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457200"/>
                      <a:r>
                        <a:rPr lang="en-US" sz="1000" dirty="0">
                          <a:solidFill>
                            <a:prstClr val="black"/>
                          </a:solidFill>
                        </a:rPr>
                        <a:t>10</a:t>
                      </a:r>
                      <a:endParaRPr lang="en-US" sz="1000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314703" y="2525823"/>
                      <a:ext cx="254641" cy="2352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457200"/>
                      <a:r>
                        <a:rPr lang="en-US" sz="1000" dirty="0">
                          <a:solidFill>
                            <a:prstClr val="black"/>
                          </a:solidFill>
                        </a:rPr>
                        <a:t>8</a:t>
                      </a:r>
                      <a:endParaRPr lang="en-US" sz="1000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5" name="TextBox 24"/>
                    <p:cNvSpPr txBox="1"/>
                    <p:nvPr/>
                  </p:nvSpPr>
                  <p:spPr>
                    <a:xfrm>
                      <a:off x="279201" y="3722596"/>
                      <a:ext cx="321478" cy="2352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457200"/>
                      <a:r>
                        <a:rPr lang="en-US" sz="1000" dirty="0">
                          <a:solidFill>
                            <a:prstClr val="black"/>
                          </a:solidFill>
                        </a:rPr>
                        <a:t>12</a:t>
                      </a:r>
                      <a:endParaRPr lang="en-US" sz="1000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6" name="TextBox 25"/>
                    <p:cNvSpPr txBox="1"/>
                    <p:nvPr/>
                  </p:nvSpPr>
                  <p:spPr>
                    <a:xfrm>
                      <a:off x="275789" y="4292071"/>
                      <a:ext cx="321478" cy="2352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457200"/>
                      <a:r>
                        <a:rPr lang="en-US" sz="1000" dirty="0">
                          <a:solidFill>
                            <a:prstClr val="black"/>
                          </a:solidFill>
                        </a:rPr>
                        <a:t>14</a:t>
                      </a:r>
                      <a:endParaRPr lang="en-US" sz="1000" dirty="0">
                        <a:solidFill>
                          <a:prstClr val="black"/>
                        </a:solidFill>
                      </a:endParaRPr>
                    </a:p>
                  </p:txBody>
                </p:sp>
                <p:cxnSp>
                  <p:nvCxnSpPr>
                    <p:cNvPr id="29" name="Straight Connector 28"/>
                    <p:cNvCxnSpPr/>
                    <p:nvPr/>
                  </p:nvCxnSpPr>
                  <p:spPr>
                    <a:xfrm>
                      <a:off x="2064242" y="560757"/>
                      <a:ext cx="39448" cy="3848948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/>
                    <p:cNvCxnSpPr/>
                    <p:nvPr/>
                  </p:nvCxnSpPr>
                  <p:spPr>
                    <a:xfrm>
                      <a:off x="3471661" y="579654"/>
                      <a:ext cx="39448" cy="3830051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/>
                    <p:cNvCxnSpPr/>
                    <p:nvPr/>
                  </p:nvCxnSpPr>
                  <p:spPr>
                    <a:xfrm>
                      <a:off x="7708341" y="544787"/>
                      <a:ext cx="9861" cy="3869002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/>
                    <p:cNvCxnSpPr/>
                    <p:nvPr/>
                  </p:nvCxnSpPr>
                  <p:spPr>
                    <a:xfrm>
                      <a:off x="6300877" y="560757"/>
                      <a:ext cx="39448" cy="3853031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/>
                    <p:cNvCxnSpPr/>
                    <p:nvPr/>
                  </p:nvCxnSpPr>
                  <p:spPr>
                    <a:xfrm flipH="1" flipV="1">
                      <a:off x="559234" y="1077358"/>
                      <a:ext cx="145891" cy="1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/>
                    <p:cNvCxnSpPr/>
                    <p:nvPr/>
                  </p:nvCxnSpPr>
                  <p:spPr>
                    <a:xfrm flipH="1" flipV="1">
                      <a:off x="566147" y="2096027"/>
                      <a:ext cx="145891" cy="1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/>
                    <p:cNvCxnSpPr/>
                    <p:nvPr/>
                  </p:nvCxnSpPr>
                  <p:spPr>
                    <a:xfrm flipH="1" flipV="1">
                      <a:off x="565631" y="3258239"/>
                      <a:ext cx="145891" cy="1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/>
                    <p:cNvCxnSpPr/>
                    <p:nvPr/>
                  </p:nvCxnSpPr>
                  <p:spPr>
                    <a:xfrm flipH="1" flipV="1">
                      <a:off x="563763" y="4409705"/>
                      <a:ext cx="145891" cy="1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/>
                    <p:cNvCxnSpPr/>
                    <p:nvPr/>
                  </p:nvCxnSpPr>
                  <p:spPr>
                    <a:xfrm flipH="1" flipV="1">
                      <a:off x="555738" y="3863607"/>
                      <a:ext cx="145891" cy="1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Straight Connector 40"/>
                    <p:cNvCxnSpPr/>
                    <p:nvPr/>
                  </p:nvCxnSpPr>
                  <p:spPr>
                    <a:xfrm flipH="1" flipV="1">
                      <a:off x="555073" y="2643457"/>
                      <a:ext cx="145891" cy="1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Straight Connector 41"/>
                    <p:cNvCxnSpPr/>
                    <p:nvPr/>
                  </p:nvCxnSpPr>
                  <p:spPr>
                    <a:xfrm flipH="1" flipV="1">
                      <a:off x="554705" y="1586842"/>
                      <a:ext cx="145891" cy="1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Connector 42"/>
                    <p:cNvCxnSpPr/>
                    <p:nvPr/>
                  </p:nvCxnSpPr>
                  <p:spPr>
                    <a:xfrm>
                      <a:off x="4873418" y="598320"/>
                      <a:ext cx="19724" cy="3815469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pic>
            <p:nvPicPr>
              <p:cNvPr id="55" name="Picture 26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94292" y="5916536"/>
                <a:ext cx="1141228" cy="94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0" name="TextBox 59"/>
              <p:cNvSpPr txBox="1"/>
              <p:nvPr/>
            </p:nvSpPr>
            <p:spPr>
              <a:xfrm rot="16200000">
                <a:off x="-420662" y="2815319"/>
                <a:ext cx="1288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200" dirty="0">
                    <a:solidFill>
                      <a:prstClr val="black"/>
                    </a:solidFill>
                  </a:rPr>
                  <a:t>Depth (m)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09600" y="4375815"/>
              <a:ext cx="7809749" cy="1503242"/>
              <a:chOff x="609600" y="4375815"/>
              <a:chExt cx="7809749" cy="1503242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3645936" y="4375815"/>
                <a:ext cx="410384" cy="444925"/>
              </a:xfrm>
              <a:custGeom>
                <a:avLst/>
                <a:gdLst>
                  <a:gd name="connsiteX0" fmla="*/ 410384 w 410384"/>
                  <a:gd name="connsiteY0" fmla="*/ 190065 h 444925"/>
                  <a:gd name="connsiteX1" fmla="*/ 263510 w 410384"/>
                  <a:gd name="connsiteY1" fmla="*/ 17279 h 444925"/>
                  <a:gd name="connsiteX2" fmla="*/ 211672 w 410384"/>
                  <a:gd name="connsiteY2" fmla="*/ 0 h 444925"/>
                  <a:gd name="connsiteX3" fmla="*/ 159834 w 410384"/>
                  <a:gd name="connsiteY3" fmla="*/ 0 h 444925"/>
                  <a:gd name="connsiteX4" fmla="*/ 116636 w 410384"/>
                  <a:gd name="connsiteY4" fmla="*/ 12959 h 444925"/>
                  <a:gd name="connsiteX5" fmla="*/ 0 w 410384"/>
                  <a:gd name="connsiteY5" fmla="*/ 207344 h 444925"/>
                  <a:gd name="connsiteX6" fmla="*/ 172794 w 410384"/>
                  <a:gd name="connsiteY6" fmla="*/ 444925 h 444925"/>
                  <a:gd name="connsiteX7" fmla="*/ 410384 w 410384"/>
                  <a:gd name="connsiteY7" fmla="*/ 190065 h 444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0384" h="444925">
                    <a:moveTo>
                      <a:pt x="410384" y="190065"/>
                    </a:moveTo>
                    <a:lnTo>
                      <a:pt x="263510" y="17279"/>
                    </a:lnTo>
                    <a:lnTo>
                      <a:pt x="211672" y="0"/>
                    </a:lnTo>
                    <a:lnTo>
                      <a:pt x="159834" y="0"/>
                    </a:lnTo>
                    <a:lnTo>
                      <a:pt x="116636" y="12959"/>
                    </a:lnTo>
                    <a:lnTo>
                      <a:pt x="0" y="207344"/>
                    </a:lnTo>
                    <a:lnTo>
                      <a:pt x="172794" y="444925"/>
                    </a:lnTo>
                    <a:lnTo>
                      <a:pt x="410384" y="190065"/>
                    </a:lnTo>
                    <a:close/>
                  </a:path>
                </a:pathLst>
              </a:custGeom>
              <a:noFill/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609600" y="4937371"/>
                <a:ext cx="3524477" cy="941686"/>
              </a:xfrm>
              <a:custGeom>
                <a:avLst/>
                <a:gdLst>
                  <a:gd name="connsiteX0" fmla="*/ 0 w 3386746"/>
                  <a:gd name="connsiteY0" fmla="*/ 941686 h 941686"/>
                  <a:gd name="connsiteX1" fmla="*/ 259189 w 3386746"/>
                  <a:gd name="connsiteY1" fmla="*/ 764580 h 941686"/>
                  <a:gd name="connsiteX2" fmla="*/ 285108 w 3386746"/>
                  <a:gd name="connsiteY2" fmla="*/ 570195 h 941686"/>
                  <a:gd name="connsiteX3" fmla="*/ 233270 w 3386746"/>
                  <a:gd name="connsiteY3" fmla="*/ 371491 h 941686"/>
                  <a:gd name="connsiteX4" fmla="*/ 1473062 w 3386746"/>
                  <a:gd name="connsiteY4" fmla="*/ 0 h 941686"/>
                  <a:gd name="connsiteX5" fmla="*/ 1576738 w 3386746"/>
                  <a:gd name="connsiteY5" fmla="*/ 159828 h 941686"/>
                  <a:gd name="connsiteX6" fmla="*/ 2730132 w 3386746"/>
                  <a:gd name="connsiteY6" fmla="*/ 203024 h 941686"/>
                  <a:gd name="connsiteX7" fmla="*/ 2976362 w 3386746"/>
                  <a:gd name="connsiteY7" fmla="*/ 401729 h 941686"/>
                  <a:gd name="connsiteX8" fmla="*/ 3080038 w 3386746"/>
                  <a:gd name="connsiteY8" fmla="*/ 539958 h 941686"/>
                  <a:gd name="connsiteX9" fmla="*/ 3386746 w 3386746"/>
                  <a:gd name="connsiteY9" fmla="*/ 380130 h 94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86746" h="941686">
                    <a:moveTo>
                      <a:pt x="0" y="941686"/>
                    </a:moveTo>
                    <a:lnTo>
                      <a:pt x="259189" y="764580"/>
                    </a:lnTo>
                    <a:lnTo>
                      <a:pt x="285108" y="570195"/>
                    </a:lnTo>
                    <a:lnTo>
                      <a:pt x="233270" y="371491"/>
                    </a:lnTo>
                    <a:lnTo>
                      <a:pt x="1473062" y="0"/>
                    </a:lnTo>
                    <a:lnTo>
                      <a:pt x="1576738" y="159828"/>
                    </a:lnTo>
                    <a:lnTo>
                      <a:pt x="2730132" y="203024"/>
                    </a:lnTo>
                    <a:lnTo>
                      <a:pt x="2976362" y="401729"/>
                    </a:lnTo>
                    <a:lnTo>
                      <a:pt x="3080038" y="539958"/>
                    </a:lnTo>
                    <a:lnTo>
                      <a:pt x="3386746" y="380130"/>
                    </a:lnTo>
                  </a:path>
                </a:pathLst>
              </a:custGeom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4116798" y="5149035"/>
                <a:ext cx="2276550" cy="164147"/>
              </a:xfrm>
              <a:custGeom>
                <a:avLst/>
                <a:gdLst>
                  <a:gd name="connsiteX0" fmla="*/ 0 w 2276550"/>
                  <a:gd name="connsiteY0" fmla="*/ 164147 h 164147"/>
                  <a:gd name="connsiteX1" fmla="*/ 1667454 w 2276550"/>
                  <a:gd name="connsiteY1" fmla="*/ 129589 h 164147"/>
                  <a:gd name="connsiteX2" fmla="*/ 2276550 w 2276550"/>
                  <a:gd name="connsiteY2" fmla="*/ 0 h 164147"/>
                  <a:gd name="connsiteX3" fmla="*/ 2276550 w 2276550"/>
                  <a:gd name="connsiteY3" fmla="*/ 0 h 164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6550" h="164147">
                    <a:moveTo>
                      <a:pt x="0" y="164147"/>
                    </a:moveTo>
                    <a:lnTo>
                      <a:pt x="1667454" y="129589"/>
                    </a:lnTo>
                    <a:lnTo>
                      <a:pt x="2276550" y="0"/>
                    </a:lnTo>
                    <a:lnTo>
                      <a:pt x="2276550" y="0"/>
                    </a:lnTo>
                  </a:path>
                </a:pathLst>
              </a:custGeom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6389028" y="4838019"/>
                <a:ext cx="2030321" cy="842334"/>
              </a:xfrm>
              <a:custGeom>
                <a:avLst/>
                <a:gdLst>
                  <a:gd name="connsiteX0" fmla="*/ 0 w 2030321"/>
                  <a:gd name="connsiteY0" fmla="*/ 311016 h 842334"/>
                  <a:gd name="connsiteX1" fmla="*/ 73438 w 2030321"/>
                  <a:gd name="connsiteY1" fmla="*/ 302376 h 842334"/>
                  <a:gd name="connsiteX2" fmla="*/ 272150 w 2030321"/>
                  <a:gd name="connsiteY2" fmla="*/ 107992 h 842334"/>
                  <a:gd name="connsiteX3" fmla="*/ 920124 w 2030321"/>
                  <a:gd name="connsiteY3" fmla="*/ 0 h 842334"/>
                  <a:gd name="connsiteX4" fmla="*/ 1909365 w 2030321"/>
                  <a:gd name="connsiteY4" fmla="*/ 116631 h 842334"/>
                  <a:gd name="connsiteX5" fmla="*/ 2030321 w 2030321"/>
                  <a:gd name="connsiteY5" fmla="*/ 298057 h 842334"/>
                  <a:gd name="connsiteX6" fmla="*/ 2026001 w 2030321"/>
                  <a:gd name="connsiteY6" fmla="*/ 514040 h 842334"/>
                  <a:gd name="connsiteX7" fmla="*/ 2008721 w 2030321"/>
                  <a:gd name="connsiteY7" fmla="*/ 665228 h 842334"/>
                  <a:gd name="connsiteX8" fmla="*/ 2008721 w 2030321"/>
                  <a:gd name="connsiteY8" fmla="*/ 725703 h 842334"/>
                  <a:gd name="connsiteX9" fmla="*/ 2017361 w 2030321"/>
                  <a:gd name="connsiteY9" fmla="*/ 790498 h 842334"/>
                  <a:gd name="connsiteX10" fmla="*/ 2026001 w 2030321"/>
                  <a:gd name="connsiteY10" fmla="*/ 842334 h 842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0321" h="842334">
                    <a:moveTo>
                      <a:pt x="0" y="311016"/>
                    </a:moveTo>
                    <a:lnTo>
                      <a:pt x="73438" y="302376"/>
                    </a:lnTo>
                    <a:lnTo>
                      <a:pt x="272150" y="107992"/>
                    </a:lnTo>
                    <a:lnTo>
                      <a:pt x="920124" y="0"/>
                    </a:lnTo>
                    <a:lnTo>
                      <a:pt x="1909365" y="116631"/>
                    </a:lnTo>
                    <a:lnTo>
                      <a:pt x="2030321" y="298057"/>
                    </a:lnTo>
                    <a:lnTo>
                      <a:pt x="2026001" y="514040"/>
                    </a:lnTo>
                    <a:lnTo>
                      <a:pt x="2008721" y="665228"/>
                    </a:lnTo>
                    <a:lnTo>
                      <a:pt x="2008721" y="725703"/>
                    </a:lnTo>
                    <a:lnTo>
                      <a:pt x="2017361" y="790498"/>
                    </a:lnTo>
                    <a:lnTo>
                      <a:pt x="2026001" y="842334"/>
                    </a:lnTo>
                  </a:path>
                </a:pathLst>
              </a:custGeom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4" name="Freeform 43"/>
          <p:cNvSpPr/>
          <p:nvPr/>
        </p:nvSpPr>
        <p:spPr>
          <a:xfrm>
            <a:off x="533400" y="5715000"/>
            <a:ext cx="304800" cy="207344"/>
          </a:xfrm>
          <a:custGeom>
            <a:avLst/>
            <a:gdLst>
              <a:gd name="connsiteX0" fmla="*/ 0 w 280789"/>
              <a:gd name="connsiteY0" fmla="*/ 207344 h 207344"/>
              <a:gd name="connsiteX1" fmla="*/ 280789 w 280789"/>
              <a:gd name="connsiteY1" fmla="*/ 17279 h 207344"/>
              <a:gd name="connsiteX2" fmla="*/ 280789 w 280789"/>
              <a:gd name="connsiteY2" fmla="*/ 17279 h 207344"/>
              <a:gd name="connsiteX3" fmla="*/ 280789 w 280789"/>
              <a:gd name="connsiteY3" fmla="*/ 0 h 20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789" h="207344">
                <a:moveTo>
                  <a:pt x="0" y="207344"/>
                </a:moveTo>
                <a:lnTo>
                  <a:pt x="280789" y="17279"/>
                </a:lnTo>
                <a:lnTo>
                  <a:pt x="280789" y="17279"/>
                </a:lnTo>
                <a:lnTo>
                  <a:pt x="280789" y="0"/>
                </a:lnTo>
              </a:path>
            </a:pathLst>
          </a:custGeom>
          <a:ln w="7620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1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1371600" y="76197"/>
            <a:ext cx="64770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August 2010 Hypoxic Station</a:t>
            </a:r>
            <a:endParaRPr lang="en-US" sz="2400" dirty="0"/>
          </a:p>
        </p:txBody>
      </p:sp>
      <p:pic>
        <p:nvPicPr>
          <p:cNvPr id="102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352" y="5950981"/>
            <a:ext cx="1109048" cy="90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 rot="16200000">
            <a:off x="-19907" y="2844680"/>
            <a:ext cx="1271986" cy="268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</a:rPr>
              <a:t>Depth (m)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33400"/>
            <a:ext cx="311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Scale 0-250 individuals per liter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" name="Group 29"/>
          <p:cNvGrpSpPr/>
          <p:nvPr/>
        </p:nvGrpSpPr>
        <p:grpSpPr>
          <a:xfrm>
            <a:off x="304800" y="838202"/>
            <a:ext cx="8278119" cy="5652738"/>
            <a:chOff x="304800" y="838202"/>
            <a:chExt cx="8278119" cy="5652738"/>
          </a:xfrm>
        </p:grpSpPr>
        <p:grpSp>
          <p:nvGrpSpPr>
            <p:cNvPr id="3" name="Group 2"/>
            <p:cNvGrpSpPr/>
            <p:nvPr/>
          </p:nvGrpSpPr>
          <p:grpSpPr>
            <a:xfrm>
              <a:off x="304800" y="838202"/>
              <a:ext cx="8278119" cy="5652738"/>
              <a:chOff x="275075" y="609599"/>
              <a:chExt cx="8518317" cy="5867401"/>
            </a:xfrm>
          </p:grpSpPr>
          <p:grpSp>
            <p:nvGrpSpPr>
              <p:cNvPr id="4" name="Group 1"/>
              <p:cNvGrpSpPr/>
              <p:nvPr/>
            </p:nvGrpSpPr>
            <p:grpSpPr>
              <a:xfrm>
                <a:off x="275075" y="609599"/>
                <a:ext cx="8518317" cy="5867401"/>
                <a:chOff x="275075" y="609599"/>
                <a:chExt cx="8518317" cy="5867401"/>
              </a:xfrm>
            </p:grpSpPr>
            <p:pic>
              <p:nvPicPr>
                <p:cNvPr id="4109" name="Picture 13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584" b="68373"/>
                <a:stretch/>
              </p:blipFill>
              <p:spPr bwMode="auto">
                <a:xfrm>
                  <a:off x="2599817" y="1200554"/>
                  <a:ext cx="1464510" cy="6648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8" name="Rectangle 57"/>
                <p:cNvSpPr/>
                <p:nvPr/>
              </p:nvSpPr>
              <p:spPr>
                <a:xfrm rot="10800000">
                  <a:off x="3584262" y="609599"/>
                  <a:ext cx="5209128" cy="152399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50000"/>
                      </a:schemeClr>
                    </a:gs>
                    <a:gs pos="100000">
                      <a:srgbClr val="FFFFFF"/>
                    </a:gs>
                  </a:gsLst>
                  <a:lin ang="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1039159" y="609600"/>
                  <a:ext cx="2847041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50000"/>
                      </a:schemeClr>
                    </a:gs>
                    <a:gs pos="100000">
                      <a:srgbClr val="FFFFFF"/>
                    </a:gs>
                  </a:gsLst>
                  <a:lin ang="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pic>
              <p:nvPicPr>
                <p:cNvPr id="4116" name="Picture 20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3927" b="1654"/>
                <a:stretch/>
              </p:blipFill>
              <p:spPr bwMode="auto">
                <a:xfrm>
                  <a:off x="7173897" y="5018255"/>
                  <a:ext cx="1619493" cy="575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7" name="Picture 21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8122" b="33512"/>
                <a:stretch/>
              </p:blipFill>
              <p:spPr bwMode="auto">
                <a:xfrm>
                  <a:off x="7173896" y="2983553"/>
                  <a:ext cx="1619493" cy="6682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8" name="Picture 22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600" b="67775"/>
                <a:stretch/>
              </p:blipFill>
              <p:spPr bwMode="auto">
                <a:xfrm>
                  <a:off x="7162580" y="1122762"/>
                  <a:ext cx="1619493" cy="6507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3" name="Picture 17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9707" b="-1"/>
                <a:stretch/>
              </p:blipFill>
              <p:spPr bwMode="auto">
                <a:xfrm>
                  <a:off x="5672801" y="4887859"/>
                  <a:ext cx="1464347" cy="7188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4" name="Picture 18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6888" b="33645"/>
                <a:stretch/>
              </p:blipFill>
              <p:spPr bwMode="auto">
                <a:xfrm>
                  <a:off x="5667542" y="2993258"/>
                  <a:ext cx="1464347" cy="6992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5" name="Picture 19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411" b="65899"/>
                <a:stretch/>
              </p:blipFill>
              <p:spPr bwMode="auto">
                <a:xfrm>
                  <a:off x="5648681" y="1147794"/>
                  <a:ext cx="1464347" cy="6807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02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68421"/>
                <a:stretch/>
              </p:blipFill>
              <p:spPr bwMode="auto">
                <a:xfrm>
                  <a:off x="1046768" y="1200555"/>
                  <a:ext cx="1589860" cy="7715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03" name="Picture 7"/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5778" b="34806"/>
                <a:stretch/>
              </p:blipFill>
              <p:spPr bwMode="auto">
                <a:xfrm>
                  <a:off x="1050634" y="2983553"/>
                  <a:ext cx="1589860" cy="7186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0" name="Picture 14"/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473" b="4271"/>
                <a:stretch/>
              </p:blipFill>
              <p:spPr bwMode="auto">
                <a:xfrm>
                  <a:off x="4149726" y="5010896"/>
                  <a:ext cx="1455474" cy="6227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07" name="Picture 11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9206" b="4129"/>
                <a:stretch/>
              </p:blipFill>
              <p:spPr bwMode="auto">
                <a:xfrm>
                  <a:off x="2649754" y="4978119"/>
                  <a:ext cx="1464510" cy="655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08" name="Picture 12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6996" b="36559"/>
                <a:stretch/>
              </p:blipFill>
              <p:spPr bwMode="auto">
                <a:xfrm>
                  <a:off x="2636628" y="3052999"/>
                  <a:ext cx="1464510" cy="6501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5" name="Group 56"/>
                <p:cNvGrpSpPr/>
                <p:nvPr/>
              </p:nvGrpSpPr>
              <p:grpSpPr>
                <a:xfrm>
                  <a:off x="275075" y="668033"/>
                  <a:ext cx="8518317" cy="5808967"/>
                  <a:chOff x="-106408" y="486511"/>
                  <a:chExt cx="9128537" cy="4460948"/>
                </a:xfrm>
              </p:grpSpPr>
              <p:sp>
                <p:nvSpPr>
                  <p:cNvPr id="59" name="TextBox 58"/>
                  <p:cNvSpPr txBox="1"/>
                  <p:nvPr/>
                </p:nvSpPr>
                <p:spPr>
                  <a:xfrm rot="19033722">
                    <a:off x="-106408" y="4653439"/>
                    <a:ext cx="1162398" cy="2940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457200"/>
                    <a:r>
                      <a:rPr lang="en-US" sz="1200" dirty="0">
                        <a:solidFill>
                          <a:prstClr val="black"/>
                        </a:solidFill>
                      </a:rPr>
                      <a:t>8/23/10 21:00</a:t>
                    </a:r>
                    <a:endParaRPr lang="en-US" sz="12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 rot="19033722">
                    <a:off x="1511580" y="4625685"/>
                    <a:ext cx="1162398" cy="2940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457200"/>
                    <a:r>
                      <a:rPr lang="en-US" sz="1200" dirty="0">
                        <a:solidFill>
                          <a:prstClr val="black"/>
                        </a:solidFill>
                      </a:rPr>
                      <a:t>8/24/10 </a:t>
                    </a:r>
                    <a:r>
                      <a:rPr lang="en-US" sz="1200" dirty="0">
                        <a:solidFill>
                          <a:prstClr val="black"/>
                        </a:solidFill>
                      </a:rPr>
                      <a:t>0</a:t>
                    </a:r>
                    <a:r>
                      <a:rPr lang="en-US" sz="1200" dirty="0">
                        <a:solidFill>
                          <a:prstClr val="black"/>
                        </a:solidFill>
                      </a:rPr>
                      <a:t>2:00</a:t>
                    </a:r>
                    <a:endParaRPr lang="en-US" sz="12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 rot="19033722">
                    <a:off x="3068736" y="4625685"/>
                    <a:ext cx="1162398" cy="2940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457200"/>
                    <a:r>
                      <a:rPr lang="en-US" sz="1200" dirty="0">
                        <a:solidFill>
                          <a:prstClr val="black"/>
                        </a:solidFill>
                      </a:rPr>
                      <a:t>8/24/10 07:00</a:t>
                    </a:r>
                    <a:endParaRPr lang="en-US" sz="12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 rot="19033722">
                    <a:off x="4773312" y="4636242"/>
                    <a:ext cx="1162398" cy="2940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457200"/>
                    <a:r>
                      <a:rPr lang="en-US" sz="1200" dirty="0">
                        <a:solidFill>
                          <a:prstClr val="black"/>
                        </a:solidFill>
                      </a:rPr>
                      <a:t>8/24/10 12:00</a:t>
                    </a:r>
                    <a:endParaRPr lang="en-US" sz="12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3" name="TextBox 62"/>
                  <p:cNvSpPr txBox="1"/>
                  <p:nvPr/>
                </p:nvSpPr>
                <p:spPr>
                  <a:xfrm rot="19033722">
                    <a:off x="6358558" y="4653438"/>
                    <a:ext cx="1162398" cy="2940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457200"/>
                    <a:r>
                      <a:rPr lang="en-US" sz="1200" dirty="0">
                        <a:solidFill>
                          <a:prstClr val="black"/>
                        </a:solidFill>
                      </a:rPr>
                      <a:t>8/24/10 17:00</a:t>
                    </a:r>
                    <a:endParaRPr lang="en-US" sz="1200" dirty="0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7" name="Group 64"/>
                  <p:cNvGrpSpPr/>
                  <p:nvPr/>
                </p:nvGrpSpPr>
                <p:grpSpPr>
                  <a:xfrm>
                    <a:off x="724707" y="568220"/>
                    <a:ext cx="8297422" cy="3845568"/>
                    <a:chOff x="761998" y="327352"/>
                    <a:chExt cx="8305802" cy="4024593"/>
                  </a:xfrm>
                </p:grpSpPr>
                <p:cxnSp>
                  <p:nvCxnSpPr>
                    <p:cNvPr id="99" name="Straight Connector 98"/>
                    <p:cNvCxnSpPr/>
                    <p:nvPr/>
                  </p:nvCxnSpPr>
                  <p:spPr>
                    <a:xfrm>
                      <a:off x="761998" y="328775"/>
                      <a:ext cx="0" cy="4023169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Straight Connector 93"/>
                    <p:cNvCxnSpPr/>
                    <p:nvPr/>
                  </p:nvCxnSpPr>
                  <p:spPr>
                    <a:xfrm flipH="1">
                      <a:off x="762000" y="4347672"/>
                      <a:ext cx="8305800" cy="4273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Straight Connector 96"/>
                    <p:cNvCxnSpPr/>
                    <p:nvPr/>
                  </p:nvCxnSpPr>
                  <p:spPr>
                    <a:xfrm>
                      <a:off x="9067798" y="327353"/>
                      <a:ext cx="0" cy="4020318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Straight Connector 95"/>
                    <p:cNvCxnSpPr/>
                    <p:nvPr/>
                  </p:nvCxnSpPr>
                  <p:spPr>
                    <a:xfrm flipH="1">
                      <a:off x="761999" y="327352"/>
                      <a:ext cx="8305800" cy="4273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66" name="Straight Connector 65"/>
                  <p:cNvCxnSpPr/>
                  <p:nvPr/>
                </p:nvCxnSpPr>
                <p:spPr>
                  <a:xfrm>
                    <a:off x="454015" y="572303"/>
                    <a:ext cx="270694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151880" y="486511"/>
                    <a:ext cx="388318" cy="2352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457200"/>
                    <a:r>
                      <a:rPr lang="en-US" sz="1000" dirty="0">
                        <a:solidFill>
                          <a:prstClr val="black"/>
                        </a:solidFill>
                      </a:rPr>
                      <a:t>0 m</a:t>
                    </a:r>
                    <a:endParaRPr lang="en-US" sz="10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301302" y="953142"/>
                    <a:ext cx="254641" cy="2352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457200"/>
                    <a:r>
                      <a:rPr lang="en-US" sz="1000" dirty="0">
                        <a:solidFill>
                          <a:prstClr val="black"/>
                        </a:solidFill>
                      </a:rPr>
                      <a:t>2</a:t>
                    </a:r>
                    <a:endParaRPr lang="en-US" sz="10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285556" y="1469208"/>
                    <a:ext cx="254641" cy="2352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457200"/>
                    <a:r>
                      <a:rPr lang="en-US" sz="1000" dirty="0">
                        <a:solidFill>
                          <a:prstClr val="black"/>
                        </a:solidFill>
                      </a:rPr>
                      <a:t>4</a:t>
                    </a:r>
                    <a:endParaRPr lang="en-US" sz="10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307931" y="1962138"/>
                    <a:ext cx="254641" cy="2352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457200"/>
                    <a:r>
                      <a:rPr lang="en-US" sz="1000" dirty="0">
                        <a:solidFill>
                          <a:prstClr val="black"/>
                        </a:solidFill>
                      </a:rPr>
                      <a:t>6</a:t>
                    </a:r>
                    <a:endParaRPr lang="en-US" sz="10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285977" y="3140605"/>
                    <a:ext cx="321478" cy="2352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457200"/>
                    <a:r>
                      <a:rPr lang="en-US" sz="1000" dirty="0">
                        <a:solidFill>
                          <a:prstClr val="black"/>
                        </a:solidFill>
                      </a:rPr>
                      <a:t>10</a:t>
                    </a:r>
                    <a:endParaRPr lang="en-US" sz="10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314703" y="2525823"/>
                    <a:ext cx="254641" cy="2352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457200"/>
                    <a:r>
                      <a:rPr lang="en-US" sz="1000" dirty="0">
                        <a:solidFill>
                          <a:prstClr val="black"/>
                        </a:solidFill>
                      </a:rPr>
                      <a:t>8</a:t>
                    </a:r>
                    <a:endParaRPr lang="en-US" sz="10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279201" y="3722596"/>
                    <a:ext cx="321478" cy="2352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457200"/>
                    <a:r>
                      <a:rPr lang="en-US" sz="1000" dirty="0">
                        <a:solidFill>
                          <a:prstClr val="black"/>
                        </a:solidFill>
                      </a:rPr>
                      <a:t>12</a:t>
                    </a:r>
                    <a:endParaRPr lang="en-US" sz="10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275789" y="4292071"/>
                    <a:ext cx="321478" cy="2352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457200"/>
                    <a:r>
                      <a:rPr lang="en-US" sz="1000" dirty="0">
                        <a:solidFill>
                          <a:prstClr val="black"/>
                        </a:solidFill>
                      </a:rPr>
                      <a:t>14</a:t>
                    </a:r>
                    <a:endParaRPr lang="en-US" sz="1000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80" name="Straight Connector 79"/>
                  <p:cNvCxnSpPr/>
                  <p:nvPr/>
                </p:nvCxnSpPr>
                <p:spPr>
                  <a:xfrm>
                    <a:off x="4000671" y="570362"/>
                    <a:ext cx="39448" cy="383934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/>
                  <p:nvPr/>
                </p:nvCxnSpPr>
                <p:spPr>
                  <a:xfrm>
                    <a:off x="7274492" y="562735"/>
                    <a:ext cx="0" cy="384697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82"/>
                  <p:cNvCxnSpPr/>
                  <p:nvPr/>
                </p:nvCxnSpPr>
                <p:spPr>
                  <a:xfrm flipH="1" flipV="1">
                    <a:off x="559234" y="1077358"/>
                    <a:ext cx="145891" cy="1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Connector 83"/>
                  <p:cNvCxnSpPr/>
                  <p:nvPr/>
                </p:nvCxnSpPr>
                <p:spPr>
                  <a:xfrm flipH="1" flipV="1">
                    <a:off x="566147" y="2096027"/>
                    <a:ext cx="145891" cy="1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/>
                  <p:cNvCxnSpPr/>
                  <p:nvPr/>
                </p:nvCxnSpPr>
                <p:spPr>
                  <a:xfrm flipH="1" flipV="1">
                    <a:off x="565631" y="3258239"/>
                    <a:ext cx="145891" cy="1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/>
                  <p:cNvCxnSpPr/>
                  <p:nvPr/>
                </p:nvCxnSpPr>
                <p:spPr>
                  <a:xfrm flipH="1" flipV="1">
                    <a:off x="563763" y="4409705"/>
                    <a:ext cx="145891" cy="1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 flipH="1" flipV="1">
                    <a:off x="555738" y="3863607"/>
                    <a:ext cx="145891" cy="1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flipH="1" flipV="1">
                    <a:off x="555073" y="2643457"/>
                    <a:ext cx="145891" cy="1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 flipH="1" flipV="1">
                    <a:off x="554705" y="1586842"/>
                    <a:ext cx="145891" cy="1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>
                    <a:off x="5632907" y="544787"/>
                    <a:ext cx="39448" cy="3864917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4101" name="Picture 5"/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8347" b="4368"/>
                <a:stretch/>
              </p:blipFill>
              <p:spPr bwMode="auto">
                <a:xfrm>
                  <a:off x="1059894" y="4936343"/>
                  <a:ext cx="1589860" cy="6666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1" name="Picture 15"/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7563" b="38053"/>
                <a:stretch/>
              </p:blipFill>
              <p:spPr bwMode="auto">
                <a:xfrm>
                  <a:off x="4144417" y="3052999"/>
                  <a:ext cx="1455474" cy="6260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2" name="Picture 16"/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054" b="69322"/>
                <a:stretch/>
              </p:blipFill>
              <p:spPr bwMode="auto">
                <a:xfrm>
                  <a:off x="4129784" y="1146422"/>
                  <a:ext cx="1455474" cy="6835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119" name="Straight Connector 118"/>
              <p:cNvCxnSpPr/>
              <p:nvPr/>
            </p:nvCxnSpPr>
            <p:spPr>
              <a:xfrm>
                <a:off x="2599817" y="791677"/>
                <a:ext cx="36811" cy="499952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6" name="Freeform 25"/>
            <p:cNvSpPr/>
            <p:nvPr/>
          </p:nvSpPr>
          <p:spPr>
            <a:xfrm>
              <a:off x="1049719" y="3097196"/>
              <a:ext cx="3572499" cy="622031"/>
            </a:xfrm>
            <a:custGeom>
              <a:avLst/>
              <a:gdLst>
                <a:gd name="connsiteX0" fmla="*/ 0 w 3572499"/>
                <a:gd name="connsiteY0" fmla="*/ 0 h 622031"/>
                <a:gd name="connsiteX1" fmla="*/ 69117 w 3572499"/>
                <a:gd name="connsiteY1" fmla="*/ 116631 h 622031"/>
                <a:gd name="connsiteX2" fmla="*/ 146874 w 3572499"/>
                <a:gd name="connsiteY2" fmla="*/ 470843 h 622031"/>
                <a:gd name="connsiteX3" fmla="*/ 371505 w 3572499"/>
                <a:gd name="connsiteY3" fmla="*/ 613392 h 622031"/>
                <a:gd name="connsiteX4" fmla="*/ 1507620 w 3572499"/>
                <a:gd name="connsiteY4" fmla="*/ 622031 h 622031"/>
                <a:gd name="connsiteX5" fmla="*/ 2574618 w 3572499"/>
                <a:gd name="connsiteY5" fmla="*/ 475163 h 622031"/>
                <a:gd name="connsiteX6" fmla="*/ 3023881 w 3572499"/>
                <a:gd name="connsiteY6" fmla="*/ 298057 h 622031"/>
                <a:gd name="connsiteX7" fmla="*/ 3144836 w 3572499"/>
                <a:gd name="connsiteY7" fmla="*/ 129590 h 622031"/>
                <a:gd name="connsiteX8" fmla="*/ 3343548 w 3572499"/>
                <a:gd name="connsiteY8" fmla="*/ 77754 h 622031"/>
                <a:gd name="connsiteX9" fmla="*/ 3572499 w 3572499"/>
                <a:gd name="connsiteY9" fmla="*/ 138229 h 622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72499" h="622031">
                  <a:moveTo>
                    <a:pt x="0" y="0"/>
                  </a:moveTo>
                  <a:lnTo>
                    <a:pt x="69117" y="116631"/>
                  </a:lnTo>
                  <a:lnTo>
                    <a:pt x="146874" y="470843"/>
                  </a:lnTo>
                  <a:lnTo>
                    <a:pt x="371505" y="613392"/>
                  </a:lnTo>
                  <a:lnTo>
                    <a:pt x="1507620" y="622031"/>
                  </a:lnTo>
                  <a:lnTo>
                    <a:pt x="2574618" y="475163"/>
                  </a:lnTo>
                  <a:lnTo>
                    <a:pt x="3023881" y="298057"/>
                  </a:lnTo>
                  <a:lnTo>
                    <a:pt x="3144836" y="129590"/>
                  </a:lnTo>
                  <a:lnTo>
                    <a:pt x="3343548" y="77754"/>
                  </a:lnTo>
                  <a:lnTo>
                    <a:pt x="3572499" y="138229"/>
                  </a:lnTo>
                </a:path>
              </a:pathLst>
            </a:custGeom>
            <a:ln w="38100" cmpd="sng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4613578" y="3231106"/>
              <a:ext cx="3507702" cy="1028079"/>
            </a:xfrm>
            <a:custGeom>
              <a:avLst/>
              <a:gdLst>
                <a:gd name="connsiteX0" fmla="*/ 0 w 3507702"/>
                <a:gd name="connsiteY0" fmla="*/ 0 h 1028079"/>
                <a:gd name="connsiteX1" fmla="*/ 69118 w 3507702"/>
                <a:gd name="connsiteY1" fmla="*/ 181425 h 1028079"/>
                <a:gd name="connsiteX2" fmla="*/ 138235 w 3507702"/>
                <a:gd name="connsiteY2" fmla="*/ 660908 h 1028079"/>
                <a:gd name="connsiteX3" fmla="*/ 466542 w 3507702"/>
                <a:gd name="connsiteY3" fmla="*/ 850973 h 1028079"/>
                <a:gd name="connsiteX4" fmla="*/ 1174994 w 3507702"/>
                <a:gd name="connsiteY4" fmla="*/ 928726 h 1028079"/>
                <a:gd name="connsiteX5" fmla="*/ 2967724 w 3507702"/>
                <a:gd name="connsiteY5" fmla="*/ 924407 h 1028079"/>
                <a:gd name="connsiteX6" fmla="*/ 3507702 w 3507702"/>
                <a:gd name="connsiteY6" fmla="*/ 1028079 h 1028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7702" h="1028079">
                  <a:moveTo>
                    <a:pt x="0" y="0"/>
                  </a:moveTo>
                  <a:lnTo>
                    <a:pt x="69118" y="181425"/>
                  </a:lnTo>
                  <a:lnTo>
                    <a:pt x="138235" y="660908"/>
                  </a:lnTo>
                  <a:lnTo>
                    <a:pt x="466542" y="850973"/>
                  </a:lnTo>
                  <a:lnTo>
                    <a:pt x="1174994" y="928726"/>
                  </a:lnTo>
                  <a:lnTo>
                    <a:pt x="2967724" y="924407"/>
                  </a:lnTo>
                  <a:lnTo>
                    <a:pt x="3507702" y="1028079"/>
                  </a:lnTo>
                </a:path>
              </a:pathLst>
            </a:custGeom>
            <a:ln w="38100" cmpd="sng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8112641" y="4038882"/>
              <a:ext cx="453582" cy="215983"/>
            </a:xfrm>
            <a:custGeom>
              <a:avLst/>
              <a:gdLst>
                <a:gd name="connsiteX0" fmla="*/ 0 w 453582"/>
                <a:gd name="connsiteY0" fmla="*/ 215983 h 215983"/>
                <a:gd name="connsiteX1" fmla="*/ 336946 w 453582"/>
                <a:gd name="connsiteY1" fmla="*/ 129590 h 215983"/>
                <a:gd name="connsiteX2" fmla="*/ 453582 w 453582"/>
                <a:gd name="connsiteY2" fmla="*/ 0 h 215983"/>
                <a:gd name="connsiteX3" fmla="*/ 453582 w 453582"/>
                <a:gd name="connsiteY3" fmla="*/ 0 h 215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582" h="215983">
                  <a:moveTo>
                    <a:pt x="0" y="215983"/>
                  </a:moveTo>
                  <a:lnTo>
                    <a:pt x="336946" y="129590"/>
                  </a:lnTo>
                  <a:lnTo>
                    <a:pt x="453582" y="0"/>
                  </a:lnTo>
                  <a:lnTo>
                    <a:pt x="453582" y="0"/>
                  </a:lnTo>
                </a:path>
              </a:pathLst>
            </a:custGeom>
            <a:ln w="38100" cmpd="sng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4" name="Freeform 63"/>
          <p:cNvSpPr/>
          <p:nvPr/>
        </p:nvSpPr>
        <p:spPr>
          <a:xfrm>
            <a:off x="1036623" y="3711485"/>
            <a:ext cx="7559449" cy="1781513"/>
          </a:xfrm>
          <a:custGeom>
            <a:avLst/>
            <a:gdLst>
              <a:gd name="connsiteX0" fmla="*/ 0 w 7702815"/>
              <a:gd name="connsiteY0" fmla="*/ 0 h 1781513"/>
              <a:gd name="connsiteX1" fmla="*/ 1599943 w 7702815"/>
              <a:gd name="connsiteY1" fmla="*/ 742297 h 1781513"/>
              <a:gd name="connsiteX2" fmla="*/ 1929828 w 7702815"/>
              <a:gd name="connsiteY2" fmla="*/ 544351 h 1781513"/>
              <a:gd name="connsiteX3" fmla="*/ 2127759 w 7702815"/>
              <a:gd name="connsiteY3" fmla="*/ 511360 h 1781513"/>
              <a:gd name="connsiteX4" fmla="*/ 2424655 w 7702815"/>
              <a:gd name="connsiteY4" fmla="*/ 511360 h 1781513"/>
              <a:gd name="connsiteX5" fmla="*/ 3546264 w 7702815"/>
              <a:gd name="connsiteY5" fmla="*/ 329910 h 1781513"/>
              <a:gd name="connsiteX6" fmla="*/ 3826667 w 7702815"/>
              <a:gd name="connsiteY6" fmla="*/ 577342 h 1781513"/>
              <a:gd name="connsiteX7" fmla="*/ 7026551 w 7702815"/>
              <a:gd name="connsiteY7" fmla="*/ 1336135 h 1781513"/>
              <a:gd name="connsiteX8" fmla="*/ 7339942 w 7702815"/>
              <a:gd name="connsiteY8" fmla="*/ 1138189 h 1781513"/>
              <a:gd name="connsiteX9" fmla="*/ 7339942 w 7702815"/>
              <a:gd name="connsiteY9" fmla="*/ 1138189 h 1781513"/>
              <a:gd name="connsiteX10" fmla="*/ 7702815 w 7702815"/>
              <a:gd name="connsiteY10" fmla="*/ 1781513 h 178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02815" h="1781513">
                <a:moveTo>
                  <a:pt x="0" y="0"/>
                </a:moveTo>
                <a:lnTo>
                  <a:pt x="1599943" y="742297"/>
                </a:lnTo>
                <a:lnTo>
                  <a:pt x="1929828" y="544351"/>
                </a:lnTo>
                <a:lnTo>
                  <a:pt x="2127759" y="511360"/>
                </a:lnTo>
                <a:lnTo>
                  <a:pt x="2424655" y="511360"/>
                </a:lnTo>
                <a:lnTo>
                  <a:pt x="3546264" y="329910"/>
                </a:lnTo>
                <a:lnTo>
                  <a:pt x="3826667" y="577342"/>
                </a:lnTo>
                <a:lnTo>
                  <a:pt x="7026551" y="1336135"/>
                </a:lnTo>
                <a:lnTo>
                  <a:pt x="7339942" y="1138189"/>
                </a:lnTo>
                <a:lnTo>
                  <a:pt x="7339942" y="1138189"/>
                </a:lnTo>
                <a:lnTo>
                  <a:pt x="7702815" y="1781513"/>
                </a:lnTo>
              </a:path>
            </a:pathLst>
          </a:custGeom>
          <a:ln w="38100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man\AppData\Local\Temp\DZZ 2010 NR August-north.tif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470" y="230587"/>
            <a:ext cx="8875059" cy="36655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58170" y="540689"/>
            <a:ext cx="2234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North Station – 8/10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7" name="Picture 3" descr="C:\Users\roman\AppData\Local\Temp\DZZ 2010 NR August-south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622876"/>
            <a:ext cx="9144000" cy="32351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58170" y="4294208"/>
            <a:ext cx="1959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South Station-8/10</a:t>
            </a:r>
          </a:p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9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265</Words>
  <Application>Microsoft Office PowerPoint</Application>
  <PresentationFormat>On-screen Show (4:3)</PresentationFormat>
  <Paragraphs>99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PowerPoint Presentation</vt:lpstr>
      <vt:lpstr>Survival and egg hatching success is affected by low DO</vt:lpstr>
      <vt:lpstr>PowerPoint Presentation</vt:lpstr>
      <vt:lpstr>PowerPoint Presentation</vt:lpstr>
      <vt:lpstr>PowerPoint Presentation</vt:lpstr>
      <vt:lpstr>August 2010 Normoxic Station</vt:lpstr>
      <vt:lpstr>August 2010 Hypoxic Station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</dc:creator>
  <cp:lastModifiedBy>Roman</cp:lastModifiedBy>
  <cp:revision>4</cp:revision>
  <dcterms:created xsi:type="dcterms:W3CDTF">2012-12-06T15:52:47Z</dcterms:created>
  <dcterms:modified xsi:type="dcterms:W3CDTF">2012-12-06T17:51:27Z</dcterms:modified>
</cp:coreProperties>
</file>